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46"/>
  </p:notesMasterIdLst>
  <p:handoutMasterIdLst>
    <p:handoutMasterId r:id="rId47"/>
  </p:handoutMasterIdLst>
  <p:sldIdLst>
    <p:sldId id="303" r:id="rId5"/>
    <p:sldId id="621" r:id="rId6"/>
    <p:sldId id="950" r:id="rId7"/>
    <p:sldId id="973" r:id="rId8"/>
    <p:sldId id="933" r:id="rId9"/>
    <p:sldId id="964" r:id="rId10"/>
    <p:sldId id="972" r:id="rId11"/>
    <p:sldId id="962" r:id="rId12"/>
    <p:sldId id="977" r:id="rId13"/>
    <p:sldId id="909" r:id="rId14"/>
    <p:sldId id="910" r:id="rId15"/>
    <p:sldId id="911" r:id="rId16"/>
    <p:sldId id="902" r:id="rId17"/>
    <p:sldId id="912" r:id="rId18"/>
    <p:sldId id="903" r:id="rId19"/>
    <p:sldId id="913" r:id="rId20"/>
    <p:sldId id="914" r:id="rId21"/>
    <p:sldId id="915" r:id="rId22"/>
    <p:sldId id="916" r:id="rId23"/>
    <p:sldId id="737" r:id="rId24"/>
    <p:sldId id="951" r:id="rId25"/>
    <p:sldId id="635" r:id="rId26"/>
    <p:sldId id="981" r:id="rId27"/>
    <p:sldId id="931" r:id="rId28"/>
    <p:sldId id="978" r:id="rId29"/>
    <p:sldId id="945" r:id="rId30"/>
    <p:sldId id="947" r:id="rId31"/>
    <p:sldId id="946" r:id="rId32"/>
    <p:sldId id="982" r:id="rId33"/>
    <p:sldId id="979" r:id="rId34"/>
    <p:sldId id="980" r:id="rId35"/>
    <p:sldId id="939" r:id="rId36"/>
    <p:sldId id="943" r:id="rId37"/>
    <p:sldId id="944" r:id="rId38"/>
    <p:sldId id="938" r:id="rId39"/>
    <p:sldId id="634" r:id="rId40"/>
    <p:sldId id="932" r:id="rId41"/>
    <p:sldId id="961" r:id="rId42"/>
    <p:sldId id="935" r:id="rId43"/>
    <p:sldId id="971" r:id="rId44"/>
    <p:sldId id="704" r:id="rId45"/>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CC"/>
    <a:srgbClr val="72AF2F"/>
    <a:srgbClr val="C1E442"/>
    <a:srgbClr val="FFFF99"/>
    <a:srgbClr val="C6D254"/>
    <a:srgbClr val="000000"/>
    <a:srgbClr val="5C88D0"/>
    <a:srgbClr val="2A6EA8"/>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8F69DF2-6C4D-4048-837D-93703D937A85}" v="4" dt="2022-06-01T20:31:53.862"/>
    <p1510:client id="{F588ECF2-95A2-4A82-94BB-ACF559868F29}" v="9" dt="2022-06-01T20:18:26.515"/>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344" autoAdjust="0"/>
    <p:restoredTop sz="92197" autoAdjust="0"/>
  </p:normalViewPr>
  <p:slideViewPr>
    <p:cSldViewPr snapToGrid="0">
      <p:cViewPr varScale="1">
        <p:scale>
          <a:sx n="89" d="100"/>
          <a:sy n="89" d="100"/>
        </p:scale>
        <p:origin x="120" y="87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microsoft.com/office/2015/10/relationships/revisionInfo" Target="revisionInfo.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Tovinger" userId="d52090d9-82c6-45ae-b052-95c46e96cc30" providerId="ADAL" clId="{68F69DF2-6C4D-4048-837D-93703D937A85}"/>
    <pc:docChg chg="undo custSel modSld">
      <pc:chgData name="Thomas Tovinger" userId="d52090d9-82c6-45ae-b052-95c46e96cc30" providerId="ADAL" clId="{68F69DF2-6C4D-4048-837D-93703D937A85}" dt="2022-06-01T20:32:14.443" v="26" actId="108"/>
      <pc:docMkLst>
        <pc:docMk/>
      </pc:docMkLst>
      <pc:sldChg chg="modSp mod">
        <pc:chgData name="Thomas Tovinger" userId="d52090d9-82c6-45ae-b052-95c46e96cc30" providerId="ADAL" clId="{68F69DF2-6C4D-4048-837D-93703D937A85}" dt="2022-06-01T20:31:53.861" v="20"/>
        <pc:sldMkLst>
          <pc:docMk/>
          <pc:sldMk cId="2585739943" sldId="634"/>
        </pc:sldMkLst>
        <pc:graphicFrameChg chg="mod modGraphic">
          <ac:chgData name="Thomas Tovinger" userId="d52090d9-82c6-45ae-b052-95c46e96cc30" providerId="ADAL" clId="{68F69DF2-6C4D-4048-837D-93703D937A85}" dt="2022-06-01T20:31:53.861" v="20"/>
          <ac:graphicFrameMkLst>
            <pc:docMk/>
            <pc:sldMk cId="2585739943" sldId="634"/>
            <ac:graphicFrameMk id="6" creationId="{00000000-0000-0000-0000-000000000000}"/>
          </ac:graphicFrameMkLst>
        </pc:graphicFrameChg>
      </pc:sldChg>
      <pc:sldChg chg="modSp mod">
        <pc:chgData name="Thomas Tovinger" userId="d52090d9-82c6-45ae-b052-95c46e96cc30" providerId="ADAL" clId="{68F69DF2-6C4D-4048-837D-93703D937A85}" dt="2022-06-01T20:28:59.839" v="7" actId="255"/>
        <pc:sldMkLst>
          <pc:docMk/>
          <pc:sldMk cId="4062750734" sldId="635"/>
        </pc:sldMkLst>
        <pc:graphicFrameChg chg="modGraphic">
          <ac:chgData name="Thomas Tovinger" userId="d52090d9-82c6-45ae-b052-95c46e96cc30" providerId="ADAL" clId="{68F69DF2-6C4D-4048-837D-93703D937A85}" dt="2022-06-01T20:28:59.839" v="7" actId="255"/>
          <ac:graphicFrameMkLst>
            <pc:docMk/>
            <pc:sldMk cId="4062750734" sldId="635"/>
            <ac:graphicFrameMk id="8" creationId="{9969EA0D-50CF-4183-B85E-7E445686F9F7}"/>
          </ac:graphicFrameMkLst>
        </pc:graphicFrameChg>
      </pc:sldChg>
      <pc:sldChg chg="modSp mod">
        <pc:chgData name="Thomas Tovinger" userId="d52090d9-82c6-45ae-b052-95c46e96cc30" providerId="ADAL" clId="{68F69DF2-6C4D-4048-837D-93703D937A85}" dt="2022-06-01T20:31:11.289" v="15" actId="255"/>
        <pc:sldMkLst>
          <pc:docMk/>
          <pc:sldMk cId="263371627" sldId="737"/>
        </pc:sldMkLst>
        <pc:graphicFrameChg chg="modGraphic">
          <ac:chgData name="Thomas Tovinger" userId="d52090d9-82c6-45ae-b052-95c46e96cc30" providerId="ADAL" clId="{68F69DF2-6C4D-4048-837D-93703D937A85}" dt="2022-06-01T20:31:11.289" v="15" actId="255"/>
          <ac:graphicFrameMkLst>
            <pc:docMk/>
            <pc:sldMk cId="263371627" sldId="737"/>
            <ac:graphicFrameMk id="5" creationId="{00000000-0000-0000-0000-000000000000}"/>
          </ac:graphicFrameMkLst>
        </pc:graphicFrameChg>
      </pc:sldChg>
      <pc:sldChg chg="modSp mod">
        <pc:chgData name="Thomas Tovinger" userId="d52090d9-82c6-45ae-b052-95c46e96cc30" providerId="ADAL" clId="{68F69DF2-6C4D-4048-837D-93703D937A85}" dt="2022-06-01T20:31:25.047" v="17" actId="255"/>
        <pc:sldMkLst>
          <pc:docMk/>
          <pc:sldMk cId="3075603900" sldId="931"/>
        </pc:sldMkLst>
        <pc:graphicFrameChg chg="modGraphic">
          <ac:chgData name="Thomas Tovinger" userId="d52090d9-82c6-45ae-b052-95c46e96cc30" providerId="ADAL" clId="{68F69DF2-6C4D-4048-837D-93703D937A85}" dt="2022-06-01T20:31:25.047" v="17" actId="255"/>
          <ac:graphicFrameMkLst>
            <pc:docMk/>
            <pc:sldMk cId="3075603900" sldId="931"/>
            <ac:graphicFrameMk id="6" creationId="{00000000-0000-0000-0000-000000000000}"/>
          </ac:graphicFrameMkLst>
        </pc:graphicFrameChg>
      </pc:sldChg>
      <pc:sldChg chg="modSp mod">
        <pc:chgData name="Thomas Tovinger" userId="d52090d9-82c6-45ae-b052-95c46e96cc30" providerId="ADAL" clId="{68F69DF2-6C4D-4048-837D-93703D937A85}" dt="2022-06-01T20:31:57.306" v="21" actId="108"/>
        <pc:sldMkLst>
          <pc:docMk/>
          <pc:sldMk cId="509050007" sldId="932"/>
        </pc:sldMkLst>
        <pc:graphicFrameChg chg="modGraphic">
          <ac:chgData name="Thomas Tovinger" userId="d52090d9-82c6-45ae-b052-95c46e96cc30" providerId="ADAL" clId="{68F69DF2-6C4D-4048-837D-93703D937A85}" dt="2022-06-01T20:31:57.306" v="21" actId="108"/>
          <ac:graphicFrameMkLst>
            <pc:docMk/>
            <pc:sldMk cId="509050007" sldId="932"/>
            <ac:graphicFrameMk id="6" creationId="{00000000-0000-0000-0000-000000000000}"/>
          </ac:graphicFrameMkLst>
        </pc:graphicFrameChg>
      </pc:sldChg>
      <pc:sldChg chg="modSp mod">
        <pc:chgData name="Thomas Tovinger" userId="d52090d9-82c6-45ae-b052-95c46e96cc30" providerId="ADAL" clId="{68F69DF2-6C4D-4048-837D-93703D937A85}" dt="2022-06-01T20:32:10.085" v="25" actId="108"/>
        <pc:sldMkLst>
          <pc:docMk/>
          <pc:sldMk cId="1217253431" sldId="935"/>
        </pc:sldMkLst>
        <pc:graphicFrameChg chg="modGraphic">
          <ac:chgData name="Thomas Tovinger" userId="d52090d9-82c6-45ae-b052-95c46e96cc30" providerId="ADAL" clId="{68F69DF2-6C4D-4048-837D-93703D937A85}" dt="2022-06-01T20:32:10.085" v="25" actId="108"/>
          <ac:graphicFrameMkLst>
            <pc:docMk/>
            <pc:sldMk cId="1217253431" sldId="935"/>
            <ac:graphicFrameMk id="5" creationId="{00000000-0000-0000-0000-000000000000}"/>
          </ac:graphicFrameMkLst>
        </pc:graphicFrameChg>
      </pc:sldChg>
      <pc:sldChg chg="modSp mod">
        <pc:chgData name="Thomas Tovinger" userId="d52090d9-82c6-45ae-b052-95c46e96cc30" providerId="ADAL" clId="{68F69DF2-6C4D-4048-837D-93703D937A85}" dt="2022-06-01T20:32:03.300" v="22" actId="108"/>
        <pc:sldMkLst>
          <pc:docMk/>
          <pc:sldMk cId="141820183" sldId="961"/>
        </pc:sldMkLst>
        <pc:graphicFrameChg chg="modGraphic">
          <ac:chgData name="Thomas Tovinger" userId="d52090d9-82c6-45ae-b052-95c46e96cc30" providerId="ADAL" clId="{68F69DF2-6C4D-4048-837D-93703D937A85}" dt="2022-06-01T20:32:03.300" v="22" actId="108"/>
          <ac:graphicFrameMkLst>
            <pc:docMk/>
            <pc:sldMk cId="141820183" sldId="961"/>
            <ac:graphicFrameMk id="4" creationId="{73EF28D9-587C-43B2-AFA2-340B027A6564}"/>
          </ac:graphicFrameMkLst>
        </pc:graphicFrameChg>
      </pc:sldChg>
      <pc:sldChg chg="modSp mod">
        <pc:chgData name="Thomas Tovinger" userId="d52090d9-82c6-45ae-b052-95c46e96cc30" providerId="ADAL" clId="{68F69DF2-6C4D-4048-837D-93703D937A85}" dt="2022-06-01T20:32:14.443" v="26" actId="108"/>
        <pc:sldMkLst>
          <pc:docMk/>
          <pc:sldMk cId="3102810792" sldId="971"/>
        </pc:sldMkLst>
        <pc:graphicFrameChg chg="modGraphic">
          <ac:chgData name="Thomas Tovinger" userId="d52090d9-82c6-45ae-b052-95c46e96cc30" providerId="ADAL" clId="{68F69DF2-6C4D-4048-837D-93703D937A85}" dt="2022-06-01T20:32:14.443" v="26" actId="108"/>
          <ac:graphicFrameMkLst>
            <pc:docMk/>
            <pc:sldMk cId="3102810792" sldId="971"/>
            <ac:graphicFrameMk id="5" creationId="{00000000-0000-0000-0000-000000000000}"/>
          </ac:graphicFrameMkLst>
        </pc:graphicFrameChg>
      </pc:sldChg>
      <pc:sldChg chg="modSp mod">
        <pc:chgData name="Thomas Tovinger" userId="d52090d9-82c6-45ae-b052-95c46e96cc30" providerId="ADAL" clId="{68F69DF2-6C4D-4048-837D-93703D937A85}" dt="2022-06-01T20:30:35.478" v="13" actId="255"/>
        <pc:sldMkLst>
          <pc:docMk/>
          <pc:sldMk cId="1497942970" sldId="977"/>
        </pc:sldMkLst>
        <pc:graphicFrameChg chg="mod modGraphic">
          <ac:chgData name="Thomas Tovinger" userId="d52090d9-82c6-45ae-b052-95c46e96cc30" providerId="ADAL" clId="{68F69DF2-6C4D-4048-837D-93703D937A85}" dt="2022-06-01T20:30:35.478" v="13" actId="255"/>
          <ac:graphicFrameMkLst>
            <pc:docMk/>
            <pc:sldMk cId="1497942970" sldId="977"/>
            <ac:graphicFrameMk id="3" creationId="{00000000-0000-0000-0000-000000000000}"/>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6/1/2022</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6/1/2022</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4613128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0291880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2134704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409123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573923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0005209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0608145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3833366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6205063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7660083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
        <p:nvSpPr>
          <p:cNvPr id="5" name="Text Box 14">
            <a:extLst>
              <a:ext uri="{FF2B5EF4-FFF2-40B4-BE49-F238E27FC236}">
                <a16:creationId xmlns:a16="http://schemas.microsoft.com/office/drawing/2014/main" id="{84869265-D860-41CA-AFA8-4209B0619A99}"/>
              </a:ext>
            </a:extLst>
          </p:cNvPr>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sz="1200" b="1" kern="1200" dirty="0">
                <a:solidFill>
                  <a:schemeClr val="tx1"/>
                </a:solidFill>
                <a:latin typeface="Arial "/>
                <a:ea typeface="+mn-ea"/>
                <a:cs typeface="Arial" panose="020B0604020202020204" pitchFamily="34" charset="0"/>
              </a:rPr>
              <a:t>3GPP TSG SA Meeting #96</a:t>
            </a:r>
          </a:p>
          <a:p>
            <a:r>
              <a:rPr lang="de-DE" sz="1200" b="1" kern="1200" dirty="0">
                <a:solidFill>
                  <a:schemeClr val="tx1"/>
                </a:solidFill>
                <a:latin typeface="Arial "/>
                <a:ea typeface="+mn-ea"/>
                <a:cs typeface="Arial" panose="020B0604020202020204" pitchFamily="34" charset="0"/>
              </a:rPr>
              <a:t>Budapest, </a:t>
            </a:r>
            <a:r>
              <a:rPr lang="de-DE" sz="1200" b="1" kern="1200" dirty="0" err="1">
                <a:solidFill>
                  <a:schemeClr val="tx1"/>
                </a:solidFill>
                <a:latin typeface="Arial "/>
                <a:ea typeface="+mn-ea"/>
                <a:cs typeface="Arial" panose="020B0604020202020204" pitchFamily="34" charset="0"/>
              </a:rPr>
              <a:t>Hungary</a:t>
            </a:r>
            <a:r>
              <a:rPr lang="de-DE" sz="1200" b="1" kern="1200" dirty="0">
                <a:solidFill>
                  <a:schemeClr val="tx1"/>
                </a:solidFill>
                <a:latin typeface="Arial "/>
                <a:ea typeface="+mn-ea"/>
                <a:cs typeface="Arial" panose="020B0604020202020204" pitchFamily="34" charset="0"/>
              </a:rPr>
              <a:t>, 7-10 June 2022</a:t>
            </a:r>
            <a:endParaRPr lang="sv-SE" altLang="en-US" sz="1200" b="1" kern="1200" dirty="0">
              <a:solidFill>
                <a:schemeClr val="tx1"/>
              </a:solidFill>
              <a:latin typeface="Arial "/>
              <a:ea typeface="+mn-ea"/>
              <a:cs typeface="Arial" panose="020B0604020202020204" pitchFamily="34" charset="0"/>
            </a:endParaRPr>
          </a:p>
        </p:txBody>
      </p:sp>
      <p:sp>
        <p:nvSpPr>
          <p:cNvPr id="6" name="Text Box 13">
            <a:extLst>
              <a:ext uri="{FF2B5EF4-FFF2-40B4-BE49-F238E27FC236}">
                <a16:creationId xmlns:a16="http://schemas.microsoft.com/office/drawing/2014/main" id="{BA8561C5-21F5-40B5-B842-0EAB593BAC94}"/>
              </a:ext>
            </a:extLst>
          </p:cNvPr>
          <p:cNvSpPr txBox="1">
            <a:spLocks noChangeArrowheads="1"/>
          </p:cNvSpPr>
          <p:nvPr userDrawn="1"/>
        </p:nvSpPr>
        <p:spPr bwMode="auto">
          <a:xfrm>
            <a:off x="8262018" y="254593"/>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SP-220627</a:t>
            </a:r>
            <a:endParaRPr lang="en-GB" altLang="en-US" sz="1400" b="1" dirty="0">
              <a:solidFill>
                <a:schemeClr val="bg2"/>
              </a:solidFill>
            </a:endParaRPr>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 Id="rId9" Type="http://schemas.openxmlformats.org/officeDocument/2006/relationships/image" Target="../media/image5.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630172"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767489" y="6423704"/>
            <a:ext cx="7950201" cy="323171"/>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100" b="1" spc="300" dirty="0">
                <a:ea typeface="+mn-ea"/>
                <a:cs typeface="Arial" panose="020B0604020202020204" pitchFamily="34" charset="0"/>
              </a:rPr>
              <a:t>TSG SA#96</a:t>
            </a:r>
            <a:r>
              <a:rPr lang="en-GB" sz="1100" b="1" spc="300" baseline="0" dirty="0">
                <a:ea typeface="+mn-ea"/>
                <a:cs typeface="Arial" panose="020B0604020202020204" pitchFamily="34" charset="0"/>
              </a:rPr>
              <a:t> Budapest, Hungary 7-10 June 2022</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2022</a:t>
            </a:r>
          </a:p>
        </p:txBody>
      </p:sp>
      <p:pic>
        <p:nvPicPr>
          <p:cNvPr id="11" name="Picture 13" descr="green2.jpg"/>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7"/>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8"/>
        </a:buBlip>
        <a:defRPr sz="3200">
          <a:solidFill>
            <a:schemeClr val="tx1"/>
          </a:solidFill>
          <a:latin typeface="+mn-lt"/>
        </a:defRPr>
      </a:lvl2pPr>
      <a:lvl3pPr marL="1522413" indent="-303213" algn="l" rtl="0" eaLnBrk="0" fontAlgn="base" hangingPunct="0">
        <a:spcBef>
          <a:spcPct val="20000"/>
        </a:spcBef>
        <a:spcAft>
          <a:spcPct val="0"/>
        </a:spcAft>
        <a:buBlip>
          <a:blip r:embed="rId9"/>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hyperlink" Target="https://www.3gpp.org/ftp/tsg_sa/TSG_SA/TSGs_89E_Electronic/Docs/SP-210861.zip" TargetMode="Externa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hyperlink" Target="https://www.3gpp.org/ftp/tsg_sa/TSG_SA/TSGs_93E_Electronic/Docs/SP-211428.zip" TargetMode="Externa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hyperlink" Target="https://www.3gpp.org/ftp/tsg_sa/TSG_SA/TSGs_93E_Electronic/Docs/SP-211428.zip" TargetMode="Externa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hyperlink" Target="https://www.3gpp.org/ftp/tsg_sa/TSG_SA/TSGs_93E_Electronic/Docs/SP-211428.zip" TargetMode="Externa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hyperlink" Target="https://www.3gpp.org/ftp/tsg_sa/TSG_SA/TSGs_93E_Electronic/Docs/SP-211428.zip"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hyperlink" Target="javascript:openTdoc('https://portal.3gpp.org/ngppapp/CreateTdoc.aspx?mode=view&amp;contributionUid=SP-220156%27,%27SP-220156%27)" TargetMode="Externa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hyperlink" Target="https://www.3gpp.org/ftp/tsg_sa/TSG_SA/TSGs_93E_Electronic/Docs/SP-211428.zip" TargetMode="Externa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hyperlink" Target="https://www.3gpp.org/ftp/tsg_sa/TSG_SA/TSGs_90E_Electronic/Docs/SP-201082.zip" TargetMode="Externa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hyperlink" Target="https://www.3gpp.org/ftp/tsg_sa/TSG_SA/TSGs_92E_Electronic_2021_06/Docs/SP-210390.zip" TargetMode="Externa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hyperlink" Target="https://www.3gpp.org/ftp/tsg_sa/TSG_SA/TSGs_92E_Electronic_2021_06/Docs/SP-210391.zip" TargetMode="Externa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hyperlink" Target="https://www.3gpp.org/ftp/tsg_sa/TSG_SA/TSGs_94E_Electronic_2021_12/Docs/SP-211447.zip" TargetMode="Externa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protect2.fireeye.com/v1/url?k=31323334-501d5122-313273af-454445555731-8b796c732754d1dd&amp;q=1&amp;e=74470479-d551-4887-b0f2-f600dfeed91e&amp;u=https%3A%2F%2Fforge.3gpp.org%2Frep%2Fall%2F5G_APIs"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altLang="zh-CN" sz="4800" b="1" dirty="0"/>
              <a:t>SA5 Status Report to SA#96</a:t>
            </a:r>
            <a:br>
              <a:rPr lang="en-GB" sz="4800" b="1" i="1" dirty="0"/>
            </a:br>
            <a:r>
              <a:rPr lang="en-GB" sz="4800" dirty="0">
                <a:latin typeface="Arial" pitchFamily="34" charset="0"/>
              </a:rPr>
              <a:t> </a:t>
            </a:r>
            <a:r>
              <a:rPr lang="en-GB" altLang="zh-CN" sz="3200" b="1" dirty="0"/>
              <a:t>Charging Management (CH)</a:t>
            </a:r>
            <a:br>
              <a:rPr lang="en-GB" altLang="zh-CN" sz="3200" b="1" dirty="0"/>
            </a:br>
            <a:r>
              <a:rPr lang="en-GB" altLang="zh-CN" sz="3200" b="1" dirty="0"/>
              <a:t>Operation, Administration, Maintenance &amp; Provisioning (OAM&amp;P)</a:t>
            </a:r>
            <a:br>
              <a:rPr lang="en-US" sz="4800" dirty="0">
                <a:effectLst>
                  <a:outerShdw blurRad="38100" dist="38100" dir="2700000" algn="tl">
                    <a:srgbClr val="C0C0C0"/>
                  </a:outerShdw>
                </a:effectLst>
                <a:latin typeface="Arial" pitchFamily="34" charset="0"/>
              </a:rPr>
            </a:b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br>
              <a:rPr lang="en-US" altLang="en-US" sz="2667" dirty="0"/>
            </a:br>
            <a:r>
              <a:rPr lang="en-GB" sz="2400" dirty="0">
                <a:latin typeface="Arial" charset="0"/>
              </a:rPr>
              <a:t>Thomas Tovinger, SA5 Chair, Ericsson</a:t>
            </a:r>
          </a:p>
          <a:p>
            <a:pPr>
              <a:lnSpc>
                <a:spcPct val="80000"/>
              </a:lnSpc>
            </a:pPr>
            <a:r>
              <a:rPr lang="de-DE" altLang="de-DE" sz="2400" dirty="0">
                <a:latin typeface="Arial" charset="0"/>
              </a:rPr>
              <a:t>Zou Lan, SA5 Vice Chair, Huawei</a:t>
            </a:r>
          </a:p>
          <a:p>
            <a:pPr>
              <a:lnSpc>
                <a:spcPct val="80000"/>
              </a:lnSpc>
            </a:pPr>
            <a:r>
              <a:rPr lang="en-GB" altLang="zh-CN" sz="2400" dirty="0">
                <a:latin typeface="Arial" charset="0"/>
              </a:rPr>
              <a:t>Gerald Görmer,</a:t>
            </a:r>
            <a:r>
              <a:rPr lang="de-DE" altLang="de-DE" sz="2400" dirty="0">
                <a:latin typeface="Arial" charset="0"/>
              </a:rPr>
              <a:t> SA5 Vice Chair, </a:t>
            </a:r>
            <a:r>
              <a:rPr lang="en-GB" sz="2400" dirty="0">
                <a:latin typeface="Arial" charset="0"/>
              </a:rPr>
              <a:t>MATRIXX Software</a:t>
            </a:r>
          </a:p>
          <a:p>
            <a:pPr>
              <a:lnSpc>
                <a:spcPct val="80000"/>
              </a:lnSpc>
            </a:pPr>
            <a:r>
              <a:rPr lang="en-GB" sz="2400" dirty="0">
                <a:latin typeface="Arial" charset="0"/>
              </a:rPr>
              <a:t>Mirko Cano Soveri, SA5 Secretary, ETSI MCC</a:t>
            </a:r>
            <a:endParaRPr lang="en-US" altLang="en-US" sz="2400" dirty="0">
              <a:latin typeface="Arial" panose="020B0604020202020204" pitchFamily="34" charset="0"/>
            </a:endParaRPr>
          </a:p>
          <a:p>
            <a:pPr>
              <a:lnSpc>
                <a:spcPct val="80000"/>
              </a:lnSpc>
              <a:defRPr/>
            </a:pPr>
            <a:endParaRPr lang="en-US" altLang="en-US" sz="2667" dirty="0">
              <a:latin typeface="Arial" panose="020B0604020202020204" pitchFamily="34" charset="0"/>
            </a:endParaRPr>
          </a:p>
          <a:p>
            <a:pPr>
              <a:lnSpc>
                <a:spcPct val="80000"/>
              </a:lnSpc>
              <a:defRPr/>
            </a:pPr>
            <a:endParaRPr lang="en-GB" altLang="en-US" sz="2667"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p:cNvSpPr>
            <a:spLocks noGrp="1"/>
          </p:cNvSpPr>
          <p:nvPr>
            <p:ph type="title"/>
          </p:nvPr>
        </p:nvSpPr>
        <p:spPr>
          <a:xfrm>
            <a:off x="120651" y="0"/>
            <a:ext cx="9759950" cy="1016000"/>
          </a:xfrm>
        </p:spPr>
        <p:txBody>
          <a:bodyPr/>
          <a:lstStyle/>
          <a:p>
            <a:pPr algn="l"/>
            <a:r>
              <a:rPr lang="en-US" sz="3600" dirty="0"/>
              <a:t>Overview of </a:t>
            </a:r>
            <a:r>
              <a:rPr lang="en-US" altLang="zh-CN" sz="3600" dirty="0"/>
              <a:t>Rel-17 </a:t>
            </a:r>
            <a:r>
              <a:rPr lang="en-US" sz="3600" dirty="0"/>
              <a:t>SA5 OAM WIs/S</a:t>
            </a:r>
            <a:r>
              <a:rPr lang="en-US" altLang="zh-CN" sz="3600" dirty="0"/>
              <a:t>I</a:t>
            </a:r>
            <a:r>
              <a:rPr lang="en-US" sz="3600" dirty="0"/>
              <a:t>s</a:t>
            </a:r>
          </a:p>
        </p:txBody>
      </p:sp>
      <p:graphicFrame>
        <p:nvGraphicFramePr>
          <p:cNvPr id="15" name="表格 14"/>
          <p:cNvGraphicFramePr>
            <a:graphicFrameLocks noGrp="1"/>
          </p:cNvGraphicFramePr>
          <p:nvPr/>
        </p:nvGraphicFramePr>
        <p:xfrm>
          <a:off x="5191529" y="694204"/>
          <a:ext cx="7000472" cy="6099223"/>
        </p:xfrm>
        <a:graphic>
          <a:graphicData uri="http://schemas.openxmlformats.org/drawingml/2006/table">
            <a:tbl>
              <a:tblPr>
                <a:effectLst/>
                <a:tableStyleId>{5C22544A-7EE6-4342-B048-85BDC9FD1C3A}</a:tableStyleId>
              </a:tblPr>
              <a:tblGrid>
                <a:gridCol w="298240">
                  <a:extLst>
                    <a:ext uri="{9D8B030D-6E8A-4147-A177-3AD203B41FA5}">
                      <a16:colId xmlns:a16="http://schemas.microsoft.com/office/drawing/2014/main" val="20000"/>
                    </a:ext>
                  </a:extLst>
                </a:gridCol>
                <a:gridCol w="4612170">
                  <a:extLst>
                    <a:ext uri="{9D8B030D-6E8A-4147-A177-3AD203B41FA5}">
                      <a16:colId xmlns:a16="http://schemas.microsoft.com/office/drawing/2014/main" val="20001"/>
                    </a:ext>
                  </a:extLst>
                </a:gridCol>
                <a:gridCol w="1360204">
                  <a:extLst>
                    <a:ext uri="{9D8B030D-6E8A-4147-A177-3AD203B41FA5}">
                      <a16:colId xmlns:a16="http://schemas.microsoft.com/office/drawing/2014/main" val="20002"/>
                    </a:ext>
                  </a:extLst>
                </a:gridCol>
                <a:gridCol w="729858">
                  <a:extLst>
                    <a:ext uri="{9D8B030D-6E8A-4147-A177-3AD203B41FA5}">
                      <a16:colId xmlns:a16="http://schemas.microsoft.com/office/drawing/2014/main" val="20003"/>
                    </a:ext>
                  </a:extLst>
                </a:gridCol>
              </a:tblGrid>
              <a:tr h="281526">
                <a:tc>
                  <a:txBody>
                    <a:bodyPr/>
                    <a:lstStyle/>
                    <a:p>
                      <a:pPr algn="l">
                        <a:spcAft>
                          <a:spcPts val="0"/>
                        </a:spcAft>
                      </a:pPr>
                      <a:endParaRPr lang="zh-CN" sz="20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gridSpan="3">
                  <a:txBody>
                    <a:bodyPr/>
                    <a:lstStyle/>
                    <a:p>
                      <a:pPr algn="l">
                        <a:spcAft>
                          <a:spcPts val="0"/>
                        </a:spcAft>
                      </a:pPr>
                      <a:r>
                        <a:rPr lang="en-GB" sz="1200" b="1" dirty="0">
                          <a:effectLst/>
                          <a:latin typeface="Arial" panose="020B0604020202020204" pitchFamily="34" charset="0"/>
                          <a:cs typeface="Arial" panose="020B0604020202020204" pitchFamily="34" charset="0"/>
                        </a:rPr>
                        <a:t> </a:t>
                      </a:r>
                      <a:r>
                        <a:rPr lang="en-GB" sz="1200" b="1" kern="1200" dirty="0">
                          <a:solidFill>
                            <a:schemeClr val="dk1"/>
                          </a:solidFill>
                          <a:effectLst/>
                          <a:latin typeface="Arial" panose="020B0604020202020204" pitchFamily="34" charset="0"/>
                          <a:ea typeface="+mn-ea"/>
                          <a:cs typeface="Arial" panose="020B0604020202020204" pitchFamily="34" charset="0"/>
                        </a:rPr>
                        <a:t>Rel-17 Operations, Administration, Maintenance and Provisioning (OAM&amp;P)</a:t>
                      </a:r>
                      <a:r>
                        <a:rPr lang="en-GB" sz="1100" b="1" dirty="0">
                          <a:effectLst/>
                          <a:latin typeface="Arial" panose="020B0604020202020204" pitchFamily="34" charset="0"/>
                          <a:cs typeface="Arial" panose="020B0604020202020204" pitchFamily="34" charset="0"/>
                        </a:rPr>
                        <a:t> </a:t>
                      </a:r>
                      <a:endParaRPr lang="zh-CN" sz="18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pPr algn="l">
                        <a:spcAft>
                          <a:spcPts val="0"/>
                        </a:spcAft>
                      </a:pPr>
                      <a:endParaRPr lang="zh-CN" sz="2000">
                        <a:effectLst/>
                        <a:latin typeface="Times New Roman" panose="02020603050405020304" pitchFamily="18" charset="0"/>
                        <a:ea typeface="宋体" panose="02010600030101010101" pitchFamily="2" charset="-122"/>
                      </a:endParaRPr>
                    </a:p>
                  </a:txBody>
                  <a:tcPr marL="9525" marR="9525" marT="9525" marB="9525"/>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0000"/>
                  </a:ext>
                </a:extLst>
              </a:tr>
              <a:tr h="162292">
                <a:tc>
                  <a:txBody>
                    <a:bodyPr/>
                    <a:lstStyle/>
                    <a:p>
                      <a:pPr algn="l">
                        <a:spcAft>
                          <a:spcPts val="0"/>
                        </a:spcAft>
                      </a:pPr>
                      <a:r>
                        <a:rPr lang="en-US" altLang="zh-CN" sz="1100">
                          <a:effectLst/>
                          <a:latin typeface="Arial" panose="020B0604020202020204" pitchFamily="34" charset="0"/>
                          <a:ea typeface="宋体" panose="02010600030101010101" pitchFamily="2" charset="-122"/>
                          <a:cs typeface="Arial" panose="020B0604020202020204" pitchFamily="34" charset="0"/>
                        </a:rPr>
                        <a:t>1</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100" dirty="0">
                          <a:solidFill>
                            <a:srgbClr val="000000"/>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(finished)</a:t>
                      </a:r>
                      <a:r>
                        <a:rPr lang="en-GB" sz="1100" baseline="0" dirty="0">
                          <a:solidFill>
                            <a:srgbClr val="000000"/>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 </a:t>
                      </a: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Additional NRM features </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adNRM</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altLang="zh-CN" sz="1100" dirty="0">
                          <a:effectLst/>
                          <a:latin typeface="Arial" panose="020B0604020202020204" pitchFamily="34" charset="0"/>
                          <a:ea typeface="+mn-ea"/>
                          <a:cs typeface="Arial" panose="020B0604020202020204" pitchFamily="34" charset="0"/>
                        </a:rPr>
                        <a:t>870026</a:t>
                      </a:r>
                      <a:endParaRPr lang="zh-CN" altLang="zh-CN" sz="1100" dirty="0">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1"/>
                  </a:ext>
                </a:extLst>
              </a:tr>
              <a:tr h="162292">
                <a:tc>
                  <a:txBody>
                    <a:bodyPr/>
                    <a:lstStyle/>
                    <a:p>
                      <a:pPr algn="l">
                        <a:spcAft>
                          <a:spcPts val="0"/>
                        </a:spcAft>
                      </a:pPr>
                      <a:r>
                        <a:rPr lang="en-US" altLang="zh-CN" sz="1100">
                          <a:effectLst/>
                          <a:latin typeface="Arial" panose="020B0604020202020204" pitchFamily="34" charset="0"/>
                          <a:ea typeface="宋体" panose="02010600030101010101" pitchFamily="2" charset="-122"/>
                          <a:cs typeface="Arial" panose="020B0604020202020204" pitchFamily="34" charset="0"/>
                        </a:rPr>
                        <a:t>2</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altLang="zh-CN" sz="1100" dirty="0">
                          <a:solidFill>
                            <a:srgbClr val="000000"/>
                          </a:solidFill>
                          <a:effectLst/>
                          <a:highlight>
                            <a:srgbClr val="00FF00"/>
                          </a:highlight>
                          <a:latin typeface="Arial" panose="020B0604020202020204" pitchFamily="34" charset="0"/>
                          <a:ea typeface="+mn-ea"/>
                          <a:cs typeface="Arial" panose="020B0604020202020204" pitchFamily="34" charset="0"/>
                        </a:rPr>
                        <a:t>(finished) </a:t>
                      </a: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Enhancements of 5G performance measurements and KPIs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ePM_KPI_5G</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880025</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2"/>
                  </a:ext>
                </a:extLst>
              </a:tr>
              <a:tr h="162292">
                <a:tc>
                  <a:txBody>
                    <a:bodyPr/>
                    <a:lstStyle/>
                    <a:p>
                      <a:pPr algn="l">
                        <a:spcAft>
                          <a:spcPts val="0"/>
                        </a:spcAft>
                      </a:pPr>
                      <a:r>
                        <a:rPr lang="en-US" altLang="zh-CN" sz="1100">
                          <a:effectLst/>
                          <a:latin typeface="Arial" panose="020B0604020202020204" pitchFamily="34" charset="0"/>
                          <a:ea typeface="宋体" panose="02010600030101010101" pitchFamily="2" charset="-122"/>
                          <a:cs typeface="Arial" panose="020B0604020202020204" pitchFamily="34" charset="0"/>
                        </a:rPr>
                        <a:t>3</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altLang="zh-CN" sz="1100" dirty="0">
                          <a:solidFill>
                            <a:srgbClr val="000000"/>
                          </a:solidFill>
                          <a:effectLst/>
                          <a:highlight>
                            <a:srgbClr val="00FF00"/>
                          </a:highlight>
                          <a:latin typeface="Arial" panose="020B0604020202020204" pitchFamily="34" charset="0"/>
                          <a:ea typeface="+mn-ea"/>
                          <a:cs typeface="Arial" panose="020B0604020202020204" pitchFamily="34" charset="0"/>
                        </a:rPr>
                        <a:t>(finished) </a:t>
                      </a: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of MDT enhancement in 5G</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e_5GMDT</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870025</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3"/>
                  </a:ext>
                </a:extLst>
              </a:tr>
              <a:tr h="308023">
                <a:tc>
                  <a:txBody>
                    <a:bodyPr/>
                    <a:lstStyle/>
                    <a:p>
                      <a:pPr algn="l">
                        <a:spcAft>
                          <a:spcPts val="0"/>
                        </a:spcAft>
                      </a:pPr>
                      <a:r>
                        <a:rPr lang="en-US" altLang="zh-CN" sz="1100">
                          <a:effectLst/>
                          <a:latin typeface="Arial" panose="020B0604020202020204" pitchFamily="34" charset="0"/>
                          <a:ea typeface="宋体" panose="02010600030101010101" pitchFamily="2" charset="-122"/>
                          <a:cs typeface="Arial" panose="020B0604020202020204" pitchFamily="34" charset="0"/>
                        </a:rPr>
                        <a:t>4</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altLang="zh-CN" sz="1100" kern="1200" dirty="0">
                          <a:solidFill>
                            <a:schemeClr val="tx1"/>
                          </a:solidFill>
                          <a:effectLst/>
                          <a:highlight>
                            <a:srgbClr val="FFFF00"/>
                          </a:highlight>
                          <a:latin typeface="Arial" panose="020B0604020202020204" pitchFamily="34" charset="0"/>
                          <a:ea typeface="+mn-ea"/>
                          <a:cs typeface="Arial" panose="020B0604020202020204" pitchFamily="34" charset="0"/>
                        </a:rPr>
                        <a:t>(Exception)-&gt; (postpone to Rel-18)</a:t>
                      </a: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 of </a:t>
                      </a:r>
                      <a:r>
                        <a:rPr lang="en-GB" sz="11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QoE</a:t>
                      </a: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 Measurement Collection</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eQoE</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870027</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4"/>
                  </a:ext>
                </a:extLst>
              </a:tr>
              <a:tr h="162292">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5</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GB" altLang="zh-CN" sz="1100" dirty="0">
                          <a:solidFill>
                            <a:srgbClr val="000000"/>
                          </a:solidFill>
                          <a:effectLst/>
                          <a:highlight>
                            <a:srgbClr val="00FF00"/>
                          </a:highlight>
                          <a:latin typeface="Arial" panose="020B0604020202020204" pitchFamily="34" charset="0"/>
                          <a:ea typeface="+mn-ea"/>
                          <a:cs typeface="Arial" panose="020B0604020202020204" pitchFamily="34" charset="0"/>
                        </a:rPr>
                        <a:t>(finished) </a:t>
                      </a:r>
                      <a:r>
                        <a:rPr lang="en-US" alt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Aspects of 5G Network Sharing</a:t>
                      </a:r>
                      <a:endParaRPr 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spcAft>
                          <a:spcPts val="0"/>
                        </a:spcAft>
                      </a:pPr>
                      <a:r>
                        <a:rPr lang="en-US" alt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MANS</a:t>
                      </a:r>
                      <a:endParaRPr 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altLang="zh-CN" sz="1100" kern="1200" dirty="0">
                          <a:solidFill>
                            <a:srgbClr val="000000"/>
                          </a:solidFill>
                          <a:effectLst/>
                          <a:latin typeface="Arial" panose="020B0604020202020204" pitchFamily="34" charset="0"/>
                          <a:ea typeface="+mn-ea"/>
                          <a:cs typeface="Arial" panose="020B0604020202020204" pitchFamily="34" charset="0"/>
                        </a:rPr>
                        <a:t>900021</a:t>
                      </a:r>
                      <a:endParaRPr 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5"/>
                  </a:ext>
                </a:extLst>
              </a:tr>
              <a:tr h="162292">
                <a:tc>
                  <a:txBody>
                    <a:bodyPr/>
                    <a:lstStyle/>
                    <a:p>
                      <a:pPr marL="0" algn="l" defTabSz="1219170" rtl="0" eaLnBrk="1" latinLnBrk="0" hangingPunct="1">
                        <a:spcAft>
                          <a:spcPts val="0"/>
                        </a:spcAft>
                      </a:pPr>
                      <a:r>
                        <a:rPr lang="en-US" alt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6</a:t>
                      </a:r>
                      <a:endParaRPr 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altLang="zh-CN" sz="1100" dirty="0">
                          <a:solidFill>
                            <a:srgbClr val="000000"/>
                          </a:solidFill>
                          <a:effectLst/>
                          <a:highlight>
                            <a:srgbClr val="00FF00"/>
                          </a:highlight>
                          <a:latin typeface="Arial" panose="020B0604020202020204" pitchFamily="34" charset="0"/>
                          <a:ea typeface="+mn-ea"/>
                          <a:cs typeface="Arial" panose="020B0604020202020204" pitchFamily="34" charset="0"/>
                        </a:rPr>
                        <a:t>(finished) </a:t>
                      </a:r>
                      <a:r>
                        <a:rPr lang="en-US"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File Management</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fontAlgn="t" latinLnBrk="0" hangingPunct="1">
                        <a:spcAft>
                          <a:spcPts val="0"/>
                        </a:spcAft>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FIMA</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mn-ea"/>
                          <a:cs typeface="Arial" panose="020B0604020202020204" pitchFamily="34" charset="0"/>
                        </a:rPr>
                        <a:t>910030</a:t>
                      </a:r>
                      <a:endParaRPr lang="zh-CN"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6"/>
                  </a:ext>
                </a:extLst>
              </a:tr>
              <a:tr h="308023">
                <a:tc>
                  <a:txBody>
                    <a:bodyPr/>
                    <a:lstStyle/>
                    <a:p>
                      <a:pPr marL="0" algn="l" defTabSz="1219170" rtl="0" eaLnBrk="1" fontAlgn="t" latinLnBrk="0" hangingPunct="1">
                        <a:spcAft>
                          <a:spcPts val="0"/>
                        </a:spcAft>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7</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effectLst/>
                          <a:highlight>
                            <a:srgbClr val="FFFF00"/>
                          </a:highlight>
                          <a:latin typeface="Arial" panose="020B0604020202020204" pitchFamily="34" charset="0"/>
                          <a:ea typeface="宋体" panose="02010600030101010101" pitchFamily="2" charset="-122"/>
                          <a:cs typeface="Arial" panose="020B0604020202020204" pitchFamily="34" charset="0"/>
                        </a:rPr>
                        <a:t>(</a:t>
                      </a:r>
                      <a:r>
                        <a:rPr lang="en-US" altLang="zh-CN" sz="1100" kern="1200" dirty="0">
                          <a:solidFill>
                            <a:schemeClr val="tx1"/>
                          </a:solidFill>
                          <a:effectLst/>
                          <a:highlight>
                            <a:srgbClr val="FFFF00"/>
                          </a:highlight>
                          <a:latin typeface="Arial" panose="020B0604020202020204" pitchFamily="34" charset="0"/>
                          <a:ea typeface="+mn-ea"/>
                          <a:cs typeface="Arial" panose="020B0604020202020204" pitchFamily="34" charset="0"/>
                        </a:rPr>
                        <a:t>Exception)-</a:t>
                      </a:r>
                      <a:r>
                        <a:rPr kumimoji="0" lang="en-US" altLang="zh-CN" sz="1100" b="0" i="0" u="none" strike="noStrike" kern="1200" cap="none" spc="0" normalizeH="0" baseline="0" noProof="0" dirty="0">
                          <a:ln>
                            <a:noFill/>
                          </a:ln>
                          <a:solidFill>
                            <a:prstClr val="black"/>
                          </a:solidFill>
                          <a:effectLst/>
                          <a:highlight>
                            <a:srgbClr val="FFFF00"/>
                          </a:highlight>
                          <a:uLnTx/>
                          <a:uFillTx/>
                          <a:latin typeface="Arial" panose="020B0604020202020204" pitchFamily="34" charset="0"/>
                          <a:ea typeface="+mn-ea"/>
                          <a:cs typeface="Arial" panose="020B0604020202020204" pitchFamily="34" charset="0"/>
                        </a:rPr>
                        <a:t>&gt;(postp</a:t>
                      </a:r>
                      <a:r>
                        <a:rPr lang="en-US" altLang="zh-CN" sz="1100" kern="1200" noProof="0" dirty="0">
                          <a:solidFill>
                            <a:schemeClr val="tx1"/>
                          </a:solidFill>
                          <a:effectLst/>
                          <a:highlight>
                            <a:srgbClr val="FFFF00"/>
                          </a:highlight>
                          <a:latin typeface="Arial" panose="020B0604020202020204" pitchFamily="34" charset="0"/>
                          <a:ea typeface="+mn-ea"/>
                          <a:cs typeface="Arial" panose="020B0604020202020204" pitchFamily="34" charset="0"/>
                        </a:rPr>
                        <a:t>one to Rel-18</a:t>
                      </a:r>
                      <a:r>
                        <a:rPr kumimoji="0" lang="en-US" altLang="zh-CN" sz="1100" b="0" i="0" u="none" strike="noStrike" kern="1200" cap="none" spc="0" normalizeH="0" baseline="0" noProof="0" dirty="0">
                          <a:ln>
                            <a:noFill/>
                          </a:ln>
                          <a:solidFill>
                            <a:prstClr val="black"/>
                          </a:solidFill>
                          <a:effectLst/>
                          <a:highlight>
                            <a:srgbClr val="FFFF00"/>
                          </a:highlight>
                          <a:uLnTx/>
                          <a:uFillTx/>
                          <a:latin typeface="Arial" panose="020B0604020202020204" pitchFamily="34" charset="0"/>
                          <a:ea typeface="+mn-ea"/>
                          <a:cs typeface="Arial" panose="020B0604020202020204" pitchFamily="34" charset="0"/>
                        </a:rPr>
                        <a:t>) </a:t>
                      </a:r>
                      <a:r>
                        <a:rPr lang="en-US" altLang="zh-CN" sz="1100" kern="1200" dirty="0">
                          <a:solidFill>
                            <a:schemeClr val="tx1"/>
                          </a:solidFill>
                          <a:effectLst/>
                          <a:highlight>
                            <a:srgbClr val="FFFF00"/>
                          </a:highlight>
                          <a:latin typeface="Arial" panose="020B0604020202020204" pitchFamily="34" charset="0"/>
                          <a:ea typeface="+mn-ea"/>
                          <a:cs typeface="Arial" panose="020B0604020202020204" pitchFamily="34" charset="0"/>
                        </a:rPr>
                        <a:t> </a:t>
                      </a: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Access control on management service</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spcAft>
                          <a:spcPts val="0"/>
                        </a:spcAft>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MSAC</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mn-ea"/>
                          <a:cs typeface="Arial" panose="020B0604020202020204" pitchFamily="34" charset="0"/>
                        </a:rPr>
                        <a:t>930010</a:t>
                      </a:r>
                      <a:endParaRPr lang="zh-CN"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7"/>
                  </a:ext>
                </a:extLst>
              </a:tr>
              <a:tr h="162292">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8</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just" defTabSz="1219170" rtl="0" eaLnBrk="1" latinLnBrk="0" hangingPunct="1">
                        <a:spcAft>
                          <a:spcPts val="0"/>
                        </a:spcAft>
                      </a:pPr>
                      <a:r>
                        <a:rPr lang="en-GB" altLang="zh-CN" sz="1100" dirty="0">
                          <a:solidFill>
                            <a:srgbClr val="000000"/>
                          </a:solidFill>
                          <a:effectLst/>
                          <a:highlight>
                            <a:srgbClr val="00FF00"/>
                          </a:highlight>
                          <a:latin typeface="Arial" panose="020B0604020202020204" pitchFamily="34" charset="0"/>
                          <a:ea typeface="+mn-ea"/>
                          <a:cs typeface="Arial" panose="020B0604020202020204" pitchFamily="34" charset="0"/>
                        </a:rPr>
                        <a:t>(finished) </a:t>
                      </a:r>
                      <a:r>
                        <a:rPr lang="en-US" altLang="zh-CN" sz="1100" kern="1200" dirty="0">
                          <a:solidFill>
                            <a:schemeClr val="tx1"/>
                          </a:solidFill>
                          <a:effectLst/>
                          <a:latin typeface="Arial" panose="020B0604020202020204" pitchFamily="34" charset="0"/>
                          <a:ea typeface="+mn-ea"/>
                          <a:cs typeface="Arial" panose="020B0604020202020204" pitchFamily="34" charset="0"/>
                        </a:rPr>
                        <a:t>Enhancement of service-based management architecture</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spcAft>
                          <a:spcPts val="0"/>
                        </a:spcAft>
                      </a:pPr>
                      <a:r>
                        <a:rPr lang="en-US" altLang="zh-CN" sz="1100" kern="1200" dirty="0">
                          <a:solidFill>
                            <a:schemeClr val="tx1"/>
                          </a:solidFill>
                          <a:effectLst/>
                          <a:latin typeface="Arial" panose="020B0604020202020204" pitchFamily="34" charset="0"/>
                          <a:ea typeface="+mn-ea"/>
                          <a:cs typeface="Arial" panose="020B0604020202020204" pitchFamily="34" charset="0"/>
                        </a:rPr>
                        <a:t>NSA_SBMA</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mn-ea"/>
                          <a:cs typeface="Arial" panose="020B0604020202020204" pitchFamily="34" charset="0"/>
                        </a:rPr>
                        <a:t>930009</a:t>
                      </a:r>
                      <a:endParaRPr lang="zh-CN"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8"/>
                  </a:ext>
                </a:extLst>
              </a:tr>
              <a:tr h="162292">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9</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100" dirty="0">
                          <a:solidFill>
                            <a:schemeClr val="tx1"/>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(finished)</a:t>
                      </a:r>
                      <a:r>
                        <a:rPr lang="en-US" sz="1100" baseline="0" dirty="0">
                          <a:solidFill>
                            <a:schemeClr val="tx1"/>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 </a:t>
                      </a: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Autonomous network levels</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a:solidFill>
                            <a:srgbClr val="000000"/>
                          </a:solidFill>
                          <a:effectLst/>
                          <a:latin typeface="Arial" panose="020B0604020202020204" pitchFamily="34" charset="0"/>
                          <a:ea typeface="宋体" panose="02010600030101010101" pitchFamily="2" charset="-122"/>
                          <a:cs typeface="Arial" panose="020B0604020202020204" pitchFamily="34" charset="0"/>
                        </a:rPr>
                        <a:t>ANL</a:t>
                      </a:r>
                      <a:endParaRPr lang="zh-CN" sz="11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880027</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9"/>
                  </a:ext>
                </a:extLst>
              </a:tr>
              <a:tr h="308023">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10</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altLang="zh-CN" sz="1100" kern="1200" dirty="0">
                          <a:solidFill>
                            <a:schemeClr val="tx1"/>
                          </a:solidFill>
                          <a:effectLst/>
                          <a:highlight>
                            <a:srgbClr val="FFFF00"/>
                          </a:highlight>
                          <a:latin typeface="Arial" panose="020B0604020202020204" pitchFamily="34" charset="0"/>
                          <a:ea typeface="+mn-ea"/>
                          <a:cs typeface="Arial" panose="020B0604020202020204" pitchFamily="34" charset="0"/>
                        </a:rPr>
                        <a:t>(Exception)</a:t>
                      </a:r>
                      <a:r>
                        <a:rPr lang="en-US" altLang="zh-CN" sz="1100" kern="1200" baseline="0" dirty="0">
                          <a:solidFill>
                            <a:schemeClr val="tx1"/>
                          </a:solidFill>
                          <a:effectLst/>
                          <a:highlight>
                            <a:srgbClr val="FFFF00"/>
                          </a:highlight>
                          <a:latin typeface="Arial" panose="020B0604020202020204" pitchFamily="34" charset="0"/>
                          <a:ea typeface="+mn-ea"/>
                          <a:cs typeface="Arial" panose="020B0604020202020204" pitchFamily="34" charset="0"/>
                        </a:rPr>
                        <a:t> </a:t>
                      </a:r>
                      <a:r>
                        <a:rPr lang="en-US" altLang="zh-CN" sz="1100" kern="1200" baseline="0" dirty="0">
                          <a:solidFill>
                            <a:schemeClr val="tx1"/>
                          </a:solidFill>
                          <a:effectLst/>
                          <a:highlight>
                            <a:srgbClr val="00FF00"/>
                          </a:highlight>
                          <a:latin typeface="Arial" panose="020B0604020202020204" pitchFamily="34" charset="0"/>
                          <a:ea typeface="+mn-ea"/>
                          <a:cs typeface="Arial" panose="020B0604020202020204" pitchFamily="34" charset="0"/>
                        </a:rPr>
                        <a:t>-&gt; (finished)</a:t>
                      </a:r>
                      <a:r>
                        <a:rPr lang="en-GB"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Intent driven management service for mobile networks</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IDMS_MN</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810027</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0"/>
                  </a:ext>
                </a:extLst>
              </a:tr>
              <a:tr h="162292">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11</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altLang="zh-CN" sz="1100" kern="1200" dirty="0">
                          <a:solidFill>
                            <a:schemeClr val="tx1"/>
                          </a:solidFill>
                          <a:effectLst/>
                          <a:highlight>
                            <a:srgbClr val="FFFF00"/>
                          </a:highlight>
                          <a:latin typeface="Arial" panose="020B0604020202020204" pitchFamily="34" charset="0"/>
                          <a:ea typeface="+mn-ea"/>
                          <a:cs typeface="Arial" panose="020B0604020202020204" pitchFamily="34" charset="0"/>
                        </a:rPr>
                        <a:t>(Exception)</a:t>
                      </a:r>
                      <a:r>
                        <a:rPr lang="en-US" altLang="zh-CN" sz="1100" kern="1200" baseline="0" dirty="0">
                          <a:solidFill>
                            <a:schemeClr val="tx1"/>
                          </a:solidFill>
                          <a:effectLst/>
                          <a:highlight>
                            <a:srgbClr val="FFFF00"/>
                          </a:highlight>
                          <a:latin typeface="Arial" panose="020B0604020202020204" pitchFamily="34" charset="0"/>
                          <a:ea typeface="+mn-ea"/>
                          <a:cs typeface="Arial" panose="020B0604020202020204" pitchFamily="34" charset="0"/>
                        </a:rPr>
                        <a:t> </a:t>
                      </a:r>
                      <a:r>
                        <a:rPr lang="en-US" altLang="zh-CN" sz="1100" kern="1200" baseline="0" dirty="0">
                          <a:solidFill>
                            <a:schemeClr val="tx1"/>
                          </a:solidFill>
                          <a:effectLst/>
                          <a:highlight>
                            <a:srgbClr val="00FF00"/>
                          </a:highlight>
                          <a:latin typeface="Arial" panose="020B0604020202020204" pitchFamily="34" charset="0"/>
                          <a:ea typeface="+mn-ea"/>
                          <a:cs typeface="Arial" panose="020B0604020202020204" pitchFamily="34" charset="0"/>
                        </a:rPr>
                        <a:t>-&gt; (finished)</a:t>
                      </a:r>
                      <a:r>
                        <a:rPr lang="en-GB"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Enhanced Closed loop SLS Assurance</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eCOSLA</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870030</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1"/>
                  </a:ext>
                </a:extLst>
              </a:tr>
              <a:tr h="162292">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12</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100" dirty="0">
                          <a:solidFill>
                            <a:schemeClr val="tx1"/>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(finished)</a:t>
                      </a:r>
                      <a:r>
                        <a:rPr lang="en-US" sz="1100" baseline="0" dirty="0">
                          <a:solidFill>
                            <a:schemeClr val="tx1"/>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 </a:t>
                      </a: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Network policy management for 5G mobile networks </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US" sz="1100">
                          <a:effectLst/>
                          <a:latin typeface="Arial" panose="020B0604020202020204" pitchFamily="34" charset="0"/>
                          <a:ea typeface="宋体" panose="02010600030101010101" pitchFamily="2" charset="-122"/>
                          <a:cs typeface="Arial" panose="020B0604020202020204" pitchFamily="34" charset="0"/>
                        </a:rPr>
                        <a:t>NPM</a:t>
                      </a:r>
                      <a:endParaRPr lang="zh-CN" sz="11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860024</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2"/>
                  </a:ext>
                </a:extLst>
              </a:tr>
              <a:tr h="308023">
                <a:tc>
                  <a:txBody>
                    <a:bodyPr/>
                    <a:lstStyle/>
                    <a:p>
                      <a:pPr marL="0" algn="l" defTabSz="1219170" rtl="0" eaLnBrk="1" latinLnBrk="0" hangingPunct="1">
                        <a:spcAft>
                          <a:spcPts val="0"/>
                        </a:spcAft>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13</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effectLst/>
                          <a:highlight>
                            <a:srgbClr val="FFFF00"/>
                          </a:highlight>
                          <a:latin typeface="Arial" panose="020B0604020202020204" pitchFamily="34" charset="0"/>
                          <a:ea typeface="+mn-ea"/>
                          <a:cs typeface="Arial" panose="020B0604020202020204" pitchFamily="34" charset="0"/>
                        </a:rPr>
                        <a:t>(Exception)</a:t>
                      </a:r>
                      <a:r>
                        <a:rPr lang="en-US" altLang="zh-CN" sz="1100" kern="1200" baseline="0" dirty="0">
                          <a:solidFill>
                            <a:schemeClr val="tx1"/>
                          </a:solidFill>
                          <a:effectLst/>
                          <a:highlight>
                            <a:srgbClr val="FFFF00"/>
                          </a:highlight>
                          <a:latin typeface="Arial" panose="020B0604020202020204" pitchFamily="34" charset="0"/>
                          <a:ea typeface="+mn-ea"/>
                          <a:cs typeface="Arial" panose="020B0604020202020204" pitchFamily="34" charset="0"/>
                        </a:rPr>
                        <a:t> </a:t>
                      </a:r>
                      <a:r>
                        <a:rPr kumimoji="0" lang="en-US" altLang="zh-CN" sz="1100" b="0" i="0" u="none" strike="noStrike" kern="1200" cap="none" spc="0" normalizeH="0" baseline="0" noProof="0" dirty="0">
                          <a:ln>
                            <a:noFill/>
                          </a:ln>
                          <a:solidFill>
                            <a:prstClr val="black"/>
                          </a:solidFill>
                          <a:effectLst/>
                          <a:highlight>
                            <a:srgbClr val="00FF00"/>
                          </a:highlight>
                          <a:uLnTx/>
                          <a:uFillTx/>
                          <a:latin typeface="Arial" panose="020B0604020202020204" pitchFamily="34" charset="0"/>
                          <a:ea typeface="+mn-ea"/>
                          <a:cs typeface="Arial" panose="020B0604020202020204" pitchFamily="34" charset="0"/>
                        </a:rPr>
                        <a:t>-&gt; (finished)</a:t>
                      </a:r>
                      <a:r>
                        <a:rPr lang="en-US" altLang="zh-CN" sz="1100" kern="1200" dirty="0">
                          <a:solidFill>
                            <a:schemeClr val="tx1"/>
                          </a:solidFill>
                          <a:effectLst/>
                          <a:latin typeface="Arial" panose="020B0604020202020204" pitchFamily="34" charset="0"/>
                          <a:ea typeface="+mn-ea"/>
                          <a:cs typeface="Arial" panose="020B0604020202020204" pitchFamily="34" charset="0"/>
                        </a:rPr>
                        <a:t>Enhancements of Management Data Analytics Service</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ctr" defTabSz="1219170" rtl="0" eaLnBrk="1" latinLnBrk="0" hangingPunct="1">
                        <a:spcAft>
                          <a:spcPts val="0"/>
                        </a:spcAft>
                      </a:pPr>
                      <a:r>
                        <a:rPr lang="en-US" altLang="zh-CN" sz="1100" kern="1200" dirty="0" err="1">
                          <a:solidFill>
                            <a:schemeClr val="tx1"/>
                          </a:solidFill>
                          <a:effectLst/>
                          <a:latin typeface="Arial" panose="020B0604020202020204" pitchFamily="34" charset="0"/>
                          <a:ea typeface="+mn-ea"/>
                          <a:cs typeface="Arial" panose="020B0604020202020204" pitchFamily="34" charset="0"/>
                        </a:rPr>
                        <a:t>eMDAS</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mn-ea"/>
                          <a:cs typeface="Arial" panose="020B0604020202020204" pitchFamily="34" charset="0"/>
                        </a:rPr>
                        <a:t>850028</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3"/>
                  </a:ext>
                </a:extLst>
              </a:tr>
              <a:tr h="308023">
                <a:tc>
                  <a:txBody>
                    <a:bodyPr/>
                    <a:lstStyle/>
                    <a:p>
                      <a:pPr marL="0" algn="l" defTabSz="1219170" rtl="0" eaLnBrk="1" latinLnBrk="0" hangingPunct="1">
                        <a:spcAft>
                          <a:spcPts val="0"/>
                        </a:spcAft>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14</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GB" altLang="zh-CN" sz="1100" dirty="0">
                          <a:solidFill>
                            <a:srgbClr val="000000"/>
                          </a:solidFill>
                          <a:effectLst/>
                          <a:highlight>
                            <a:srgbClr val="00FF00"/>
                          </a:highlight>
                          <a:latin typeface="Arial" panose="020B0604020202020204" pitchFamily="34" charset="0"/>
                          <a:ea typeface="+mn-ea"/>
                          <a:cs typeface="Arial" panose="020B0604020202020204" pitchFamily="34" charset="0"/>
                        </a:rPr>
                        <a:t>(finished) </a:t>
                      </a: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Enhancements of Self-Organizing Networks (SON) for 5G networks </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eSON_5G</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870028</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4"/>
                  </a:ext>
                </a:extLst>
              </a:tr>
              <a:tr h="178170">
                <a:tc>
                  <a:txBody>
                    <a:bodyPr/>
                    <a:lstStyle/>
                    <a:p>
                      <a:pPr marL="0" algn="l" defTabSz="1219170" rtl="0" eaLnBrk="1" latinLnBrk="0" hangingPunct="1">
                        <a:spcAft>
                          <a:spcPts val="0"/>
                        </a:spcAft>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15</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1100" dirty="0">
                          <a:solidFill>
                            <a:srgbClr val="000000"/>
                          </a:solidFill>
                          <a:effectLst/>
                          <a:highlight>
                            <a:srgbClr val="00FF00"/>
                          </a:highlight>
                          <a:latin typeface="Arial" panose="020B0604020202020204" pitchFamily="34" charset="0"/>
                          <a:ea typeface="+mn-ea"/>
                          <a:cs typeface="Arial" panose="020B0604020202020204" pitchFamily="34" charset="0"/>
                        </a:rPr>
                        <a:t>(finished) </a:t>
                      </a: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Generic Plug and connect</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ctr" defTabSz="1219170" rtl="0" eaLnBrk="1" latinLnBrk="0" hangingPunct="1">
                        <a:spcAft>
                          <a:spcPts val="0"/>
                        </a:spcAft>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PACMAN</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1100" kern="1200" dirty="0">
                          <a:solidFill>
                            <a:schemeClr val="tx1"/>
                          </a:solidFill>
                          <a:effectLst/>
                          <a:latin typeface="Arial" panose="020B0604020202020204" pitchFamily="34" charset="0"/>
                          <a:ea typeface="+mn-ea"/>
                          <a:cs typeface="Arial" panose="020B0604020202020204" pitchFamily="34" charset="0"/>
                        </a:rPr>
                        <a:t>910029</a:t>
                      </a:r>
                    </a:p>
                  </a:txBody>
                  <a:tcPr marL="9525" marR="9525" marT="9525" marB="9525">
                    <a:solidFill>
                      <a:schemeClr val="accent6">
                        <a:lumMod val="20000"/>
                        <a:lumOff val="80000"/>
                      </a:schemeClr>
                    </a:solidFill>
                  </a:tcPr>
                </a:tc>
                <a:extLst>
                  <a:ext uri="{0D108BD9-81ED-4DB2-BD59-A6C34878D82A}">
                    <a16:rowId xmlns:a16="http://schemas.microsoft.com/office/drawing/2014/main" val="10015"/>
                  </a:ext>
                </a:extLst>
              </a:tr>
              <a:tr h="162292">
                <a:tc>
                  <a:txBody>
                    <a:bodyPr/>
                    <a:lstStyle/>
                    <a:p>
                      <a:pPr marL="0" algn="l" defTabSz="1219170" rtl="0" eaLnBrk="1" latinLnBrk="0" hangingPunct="1">
                        <a:spcAft>
                          <a:spcPts val="0"/>
                        </a:spcAft>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16</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GB" altLang="zh-CN" sz="1100" dirty="0">
                          <a:solidFill>
                            <a:srgbClr val="000000"/>
                          </a:solidFill>
                          <a:effectLst/>
                          <a:highlight>
                            <a:srgbClr val="00FF00"/>
                          </a:highlight>
                          <a:latin typeface="Arial" panose="020B0604020202020204" pitchFamily="34" charset="0"/>
                          <a:ea typeface="+mn-ea"/>
                          <a:cs typeface="Arial" panose="020B0604020202020204" pitchFamily="34" charset="0"/>
                        </a:rPr>
                        <a:t>(finished) </a:t>
                      </a: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Enhancement of Handover Optimization</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E_HOO</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880029</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6"/>
                  </a:ext>
                </a:extLst>
              </a:tr>
              <a:tr h="162292">
                <a:tc>
                  <a:txBody>
                    <a:bodyPr/>
                    <a:lstStyle/>
                    <a:p>
                      <a:pPr marL="0" algn="l" defTabSz="1219170" rtl="0" eaLnBrk="1" latinLnBrk="0" hangingPunct="1">
                        <a:spcAft>
                          <a:spcPts val="0"/>
                        </a:spcAft>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17</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100" dirty="0">
                          <a:solidFill>
                            <a:schemeClr val="tx1"/>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(finished)</a:t>
                      </a:r>
                      <a:r>
                        <a:rPr lang="en-US" sz="1100" baseline="0" dirty="0">
                          <a:solidFill>
                            <a:schemeClr val="tx1"/>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 </a:t>
                      </a:r>
                      <a:r>
                        <a:rPr lang="en-GB"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Enhancements on EE for 5G networks</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EE5GPLUS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870022</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7"/>
                  </a:ext>
                </a:extLst>
              </a:tr>
              <a:tr h="162292">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18</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GB" altLang="zh-CN" sz="1100" dirty="0">
                          <a:solidFill>
                            <a:srgbClr val="000000"/>
                          </a:solidFill>
                          <a:effectLst/>
                          <a:highlight>
                            <a:srgbClr val="00FF00"/>
                          </a:highlight>
                          <a:latin typeface="Arial" panose="020B0604020202020204" pitchFamily="34" charset="0"/>
                          <a:ea typeface="+mn-ea"/>
                          <a:cs typeface="Arial" panose="020B0604020202020204" pitchFamily="34" charset="0"/>
                        </a:rPr>
                        <a:t>(finished) </a:t>
                      </a:r>
                      <a:r>
                        <a:rPr lang="en-GB"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Discovery of management services in 5G  </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ctr" defTabSz="1219170" rtl="0" eaLnBrk="1" latinLnBrk="0" hangingPunct="1">
                        <a:spcAft>
                          <a:spcPts val="0"/>
                        </a:spcAft>
                      </a:pPr>
                      <a:r>
                        <a:rPr lang="en-GB"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5G</a:t>
                      </a: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D</a:t>
                      </a:r>
                      <a:r>
                        <a:rPr lang="en-GB"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MS</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GB"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820035</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8"/>
                  </a:ext>
                </a:extLst>
              </a:tr>
              <a:tr h="308023">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19</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altLang="zh-CN" sz="1100" kern="1200" dirty="0">
                          <a:solidFill>
                            <a:schemeClr val="tx1"/>
                          </a:solidFill>
                          <a:effectLst/>
                          <a:highlight>
                            <a:srgbClr val="FFFF00"/>
                          </a:highlight>
                          <a:latin typeface="Arial" panose="020B0604020202020204" pitchFamily="34" charset="0"/>
                          <a:ea typeface="+mn-ea"/>
                          <a:cs typeface="Arial" panose="020B0604020202020204" pitchFamily="34" charset="0"/>
                        </a:rPr>
                        <a:t>(Exception)</a:t>
                      </a:r>
                      <a:r>
                        <a:rPr lang="en-US" altLang="zh-CN" sz="1100" kern="1200" baseline="0" dirty="0">
                          <a:solidFill>
                            <a:schemeClr val="tx1"/>
                          </a:solidFill>
                          <a:effectLst/>
                          <a:highlight>
                            <a:srgbClr val="FFFF00"/>
                          </a:highlight>
                          <a:latin typeface="Arial" panose="020B0604020202020204" pitchFamily="34" charset="0"/>
                          <a:ea typeface="+mn-ea"/>
                          <a:cs typeface="Arial" panose="020B0604020202020204" pitchFamily="34" charset="0"/>
                        </a:rPr>
                        <a:t> </a:t>
                      </a:r>
                      <a:r>
                        <a:rPr kumimoji="0" lang="en-US" altLang="zh-CN" sz="1100" b="0" i="0" u="none" strike="noStrike" kern="1200" cap="none" spc="0" normalizeH="0" baseline="0" noProof="0" dirty="0">
                          <a:ln>
                            <a:noFill/>
                          </a:ln>
                          <a:solidFill>
                            <a:prstClr val="black"/>
                          </a:solidFill>
                          <a:effectLst/>
                          <a:highlight>
                            <a:srgbClr val="00FF00"/>
                          </a:highlight>
                          <a:uLnTx/>
                          <a:uFillTx/>
                          <a:latin typeface="Arial" panose="020B0604020202020204" pitchFamily="34" charset="0"/>
                          <a:ea typeface="+mn-ea"/>
                          <a:cs typeface="Arial" panose="020B0604020202020204" pitchFamily="34" charset="0"/>
                        </a:rPr>
                        <a:t>-&gt; (finished)</a:t>
                      </a: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data collection control and discovery</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MADCOL</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880028</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9"/>
                  </a:ext>
                </a:extLst>
              </a:tr>
              <a:tr h="162292">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20</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altLang="zh-CN" sz="1100" dirty="0">
                          <a:solidFill>
                            <a:srgbClr val="000000"/>
                          </a:solidFill>
                          <a:effectLst/>
                          <a:highlight>
                            <a:srgbClr val="00FF00"/>
                          </a:highlight>
                          <a:latin typeface="Arial" panose="020B0604020202020204" pitchFamily="34" charset="0"/>
                          <a:ea typeface="+mn-ea"/>
                          <a:cs typeface="Arial" panose="020B0604020202020204" pitchFamily="34" charset="0"/>
                        </a:rPr>
                        <a:t>(finished) </a:t>
                      </a: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of non-public networks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a:solidFill>
                            <a:srgbClr val="000000"/>
                          </a:solidFill>
                          <a:effectLst/>
                          <a:latin typeface="Arial" panose="020B0604020202020204" pitchFamily="34" charset="0"/>
                          <a:ea typeface="宋体" panose="02010600030101010101" pitchFamily="2" charset="-122"/>
                          <a:cs typeface="Arial" panose="020B0604020202020204" pitchFamily="34" charset="0"/>
                        </a:rPr>
                        <a:t>OAM_NPN</a:t>
                      </a:r>
                      <a:endParaRPr lang="zh-CN" sz="11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870023</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20"/>
                  </a:ext>
                </a:extLst>
              </a:tr>
              <a:tr h="308023">
                <a:tc>
                  <a:txBody>
                    <a:bodyPr/>
                    <a:lstStyle/>
                    <a:p>
                      <a:pPr marL="0" algn="just" defTabSz="1219170" rtl="0" eaLnBrk="1" latinLnBrk="0" hangingPunct="1">
                        <a:spcAft>
                          <a:spcPts val="0"/>
                        </a:spcAft>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21</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altLang="zh-CN" sz="1100" dirty="0">
                          <a:solidFill>
                            <a:srgbClr val="000000"/>
                          </a:solidFill>
                          <a:effectLst/>
                          <a:highlight>
                            <a:srgbClr val="00FF00"/>
                          </a:highlight>
                          <a:latin typeface="Arial" panose="020B0604020202020204" pitchFamily="34" charset="0"/>
                          <a:ea typeface="+mn-ea"/>
                          <a:cs typeface="Arial" panose="020B0604020202020204" pitchFamily="34" charset="0"/>
                        </a:rPr>
                        <a:t>(finished) </a:t>
                      </a: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 on Management Aspects of 5G Service-Level Agreement</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EMA5SLA</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870024</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21"/>
                  </a:ext>
                </a:extLst>
              </a:tr>
              <a:tr h="162292">
                <a:tc>
                  <a:txBody>
                    <a:bodyPr/>
                    <a:lstStyle/>
                    <a:p>
                      <a:pPr marL="0" algn="just" defTabSz="1219170" rtl="0" eaLnBrk="1" latinLnBrk="0" hangingPunct="1">
                        <a:spcAft>
                          <a:spcPts val="0"/>
                        </a:spcAft>
                      </a:pPr>
                      <a:r>
                        <a:rPr lang="en-US" altLang="zh-CN" sz="105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22</a:t>
                      </a:r>
                      <a:endParaRPr lang="zh-CN" sz="105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altLang="zh-CN" sz="1100" dirty="0">
                          <a:solidFill>
                            <a:srgbClr val="000000"/>
                          </a:solidFill>
                          <a:effectLst/>
                          <a:highlight>
                            <a:srgbClr val="00FF00"/>
                          </a:highlight>
                          <a:latin typeface="Arial" panose="020B0604020202020204" pitchFamily="34" charset="0"/>
                          <a:ea typeface="+mn-ea"/>
                          <a:cs typeface="Arial" panose="020B0604020202020204" pitchFamily="34" charset="0"/>
                        </a:rPr>
                        <a:t>(finished) </a:t>
                      </a: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of the enhanced tenant concept</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eMEMTANE</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880026</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22"/>
                  </a:ext>
                </a:extLst>
              </a:tr>
              <a:tr h="162292">
                <a:tc>
                  <a:txBody>
                    <a:bodyPr/>
                    <a:lstStyle/>
                    <a:p>
                      <a:pPr marL="0" algn="just" defTabSz="1219170" rtl="0" eaLnBrk="1" latinLnBrk="0" hangingPunct="1">
                        <a:spcAft>
                          <a:spcPts val="0"/>
                        </a:spcAft>
                      </a:pPr>
                      <a:r>
                        <a:rPr lang="en-US" altLang="zh-CN" sz="105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23</a:t>
                      </a:r>
                      <a:endParaRPr lang="zh-CN" sz="105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just" defTabSz="1219170" rtl="0" eaLnBrk="1" latinLnBrk="0" hangingPunct="1">
                        <a:spcAft>
                          <a:spcPts val="0"/>
                        </a:spcAft>
                      </a:pPr>
                      <a:r>
                        <a:rPr lang="en-US" altLang="zh-CN" sz="1100" kern="1200" dirty="0">
                          <a:solidFill>
                            <a:schemeClr val="tx1"/>
                          </a:solidFill>
                          <a:effectLst/>
                          <a:highlight>
                            <a:srgbClr val="FFFF00"/>
                          </a:highlight>
                          <a:latin typeface="Arial" panose="020B0604020202020204" pitchFamily="34" charset="0"/>
                          <a:ea typeface="+mn-ea"/>
                          <a:cs typeface="Arial" panose="020B0604020202020204" pitchFamily="34" charset="0"/>
                        </a:rPr>
                        <a:t>(Exception)-&gt;</a:t>
                      </a:r>
                      <a:r>
                        <a:rPr lang="en-US" altLang="zh-CN" sz="1100" kern="1200" dirty="0">
                          <a:solidFill>
                            <a:schemeClr val="tx1"/>
                          </a:solidFill>
                          <a:effectLst/>
                          <a:highlight>
                            <a:srgbClr val="00FF00"/>
                          </a:highlight>
                          <a:latin typeface="Arial" panose="020B0604020202020204" pitchFamily="34" charset="0"/>
                          <a:ea typeface="+mn-ea"/>
                          <a:cs typeface="Arial" panose="020B0604020202020204" pitchFamily="34" charset="0"/>
                        </a:rPr>
                        <a:t>(finished) </a:t>
                      </a: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Edge Computing Management</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spcAft>
                          <a:spcPts val="0"/>
                        </a:spcAft>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ECM</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920019</a:t>
                      </a:r>
                      <a:endParaRPr lang="zh-CN"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23"/>
                  </a:ext>
                </a:extLst>
              </a:tr>
              <a:tr h="308023">
                <a:tc>
                  <a:txBody>
                    <a:bodyPr/>
                    <a:lstStyle/>
                    <a:p>
                      <a:pPr marL="0" algn="just" defTabSz="1219170" rtl="0" eaLnBrk="1" latinLnBrk="0" hangingPunct="1">
                        <a:spcAft>
                          <a:spcPts val="0"/>
                        </a:spcAft>
                      </a:pPr>
                      <a:r>
                        <a:rPr lang="en-US" altLang="zh-CN" sz="105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24</a:t>
                      </a:r>
                      <a:endParaRPr lang="zh-CN" sz="105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just" defTabSz="1219170" rtl="0" eaLnBrk="1" latinLnBrk="0" hangingPunct="1">
                        <a:spcAft>
                          <a:spcPts val="0"/>
                        </a:spcAft>
                      </a:pPr>
                      <a:r>
                        <a:rPr lang="en-US" altLang="zh-CN" sz="1100" kern="1200" dirty="0">
                          <a:solidFill>
                            <a:schemeClr val="tx1"/>
                          </a:solidFill>
                          <a:effectLst/>
                          <a:highlight>
                            <a:srgbClr val="FFFF00"/>
                          </a:highlight>
                          <a:latin typeface="Arial" panose="020B0604020202020204" pitchFamily="34" charset="0"/>
                          <a:ea typeface="+mn-ea"/>
                          <a:cs typeface="Arial" panose="020B0604020202020204" pitchFamily="34" charset="0"/>
                        </a:rPr>
                        <a:t>(Exception)-&gt;(postpone to Rel-18)</a:t>
                      </a:r>
                      <a:r>
                        <a:rPr lang="en-US" altLang="zh-CN" sz="1100" kern="1200" dirty="0">
                          <a:solidFill>
                            <a:schemeClr val="tx1"/>
                          </a:solidFill>
                          <a:effectLst/>
                          <a:latin typeface="Arial" panose="020B0604020202020204" pitchFamily="34" charset="0"/>
                          <a:ea typeface="+mn-ea"/>
                          <a:cs typeface="Arial" panose="020B0604020202020204" pitchFamily="34" charset="0"/>
                        </a:rPr>
                        <a:t>Network slice provisioning enhancement</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spcAft>
                          <a:spcPts val="0"/>
                        </a:spcAft>
                      </a:pPr>
                      <a:r>
                        <a:rPr lang="en-US" altLang="zh-CN" sz="1100" kern="1200" dirty="0" err="1">
                          <a:solidFill>
                            <a:schemeClr val="dk1"/>
                          </a:solidFill>
                          <a:effectLst/>
                          <a:latin typeface="Arial" panose="020B0604020202020204" pitchFamily="34" charset="0"/>
                          <a:ea typeface="+mn-ea"/>
                          <a:cs typeface="Arial" panose="020B0604020202020204" pitchFamily="34" charset="0"/>
                        </a:rPr>
                        <a:t>eNETSLICE_PRO</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940033</a:t>
                      </a:r>
                      <a:endParaRPr lang="zh-CN"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24"/>
                  </a:ext>
                </a:extLst>
              </a:tr>
            </a:tbl>
          </a:graphicData>
        </a:graphic>
      </p:graphicFrame>
      <p:graphicFrame>
        <p:nvGraphicFramePr>
          <p:cNvPr id="16" name="表格 15"/>
          <p:cNvGraphicFramePr>
            <a:graphicFrameLocks noGrp="1"/>
          </p:cNvGraphicFramePr>
          <p:nvPr/>
        </p:nvGraphicFramePr>
        <p:xfrm>
          <a:off x="120651" y="2186953"/>
          <a:ext cx="4982976" cy="3113723"/>
        </p:xfrm>
        <a:graphic>
          <a:graphicData uri="http://schemas.openxmlformats.org/drawingml/2006/table">
            <a:tbl>
              <a:tblPr>
                <a:tableStyleId>{5C22544A-7EE6-4342-B048-85BDC9FD1C3A}</a:tableStyleId>
              </a:tblPr>
              <a:tblGrid>
                <a:gridCol w="266511">
                  <a:extLst>
                    <a:ext uri="{9D8B030D-6E8A-4147-A177-3AD203B41FA5}">
                      <a16:colId xmlns:a16="http://schemas.microsoft.com/office/drawing/2014/main" val="20000"/>
                    </a:ext>
                  </a:extLst>
                </a:gridCol>
                <a:gridCol w="2989882">
                  <a:extLst>
                    <a:ext uri="{9D8B030D-6E8A-4147-A177-3AD203B41FA5}">
                      <a16:colId xmlns:a16="http://schemas.microsoft.com/office/drawing/2014/main" val="20001"/>
                    </a:ext>
                  </a:extLst>
                </a:gridCol>
                <a:gridCol w="1004963">
                  <a:extLst>
                    <a:ext uri="{9D8B030D-6E8A-4147-A177-3AD203B41FA5}">
                      <a16:colId xmlns:a16="http://schemas.microsoft.com/office/drawing/2014/main" val="20002"/>
                    </a:ext>
                  </a:extLst>
                </a:gridCol>
                <a:gridCol w="721620">
                  <a:extLst>
                    <a:ext uri="{9D8B030D-6E8A-4147-A177-3AD203B41FA5}">
                      <a16:colId xmlns:a16="http://schemas.microsoft.com/office/drawing/2014/main" val="20003"/>
                    </a:ext>
                  </a:extLst>
                </a:gridCol>
              </a:tblGrid>
              <a:tr h="228518">
                <a:tc>
                  <a:txBody>
                    <a:bodyPr/>
                    <a:lstStyle/>
                    <a:p>
                      <a:pPr algn="l">
                        <a:spcAft>
                          <a:spcPts val="0"/>
                        </a:spcAft>
                      </a:pPr>
                      <a:endParaRPr lang="zh-CN" sz="18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gridSpan="3">
                  <a:txBody>
                    <a:bodyPr/>
                    <a:lstStyle/>
                    <a:p>
                      <a:pPr marL="0" algn="l" defTabSz="1219170" rtl="0" eaLnBrk="1" latinLnBrk="0" hangingPunct="1">
                        <a:spcAft>
                          <a:spcPts val="0"/>
                        </a:spcAft>
                      </a:pPr>
                      <a:r>
                        <a:rPr lang="en-US" altLang="zh-CN" sz="1400" b="1" kern="1200" dirty="0">
                          <a:solidFill>
                            <a:schemeClr val="dk1"/>
                          </a:solidFill>
                          <a:effectLst/>
                          <a:latin typeface="Arial" panose="020B0604020202020204" pitchFamily="34" charset="0"/>
                          <a:ea typeface="+mn-ea"/>
                          <a:cs typeface="Arial" panose="020B0604020202020204" pitchFamily="34" charset="0"/>
                        </a:rPr>
                        <a:t>Rel-17 OAM&amp;P Studies</a:t>
                      </a:r>
                      <a:endParaRPr lang="zh-CN" sz="14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0000"/>
                  </a:ext>
                </a:extLst>
              </a:tr>
              <a:tr h="0">
                <a:tc>
                  <a:txBody>
                    <a:bodyPr/>
                    <a:lstStyle/>
                    <a:p>
                      <a:pPr algn="l">
                        <a:spcAft>
                          <a:spcPts val="0"/>
                        </a:spcAft>
                      </a:pPr>
                      <a:r>
                        <a:rPr lang="en-US" altLang="zh-CN" sz="1100">
                          <a:effectLst/>
                          <a:latin typeface="Arial" panose="020B0604020202020204" pitchFamily="34" charset="0"/>
                          <a:ea typeface="宋体" panose="02010600030101010101" pitchFamily="2" charset="-122"/>
                          <a:cs typeface="Arial" panose="020B0604020202020204" pitchFamily="34" charset="0"/>
                        </a:rPr>
                        <a:t>1</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algn="l" defTabSz="1219170" rtl="0" eaLnBrk="1" latinLnBrk="0" hangingPunct="1">
                        <a:spcAft>
                          <a:spcPts val="0"/>
                        </a:spcAft>
                      </a:pPr>
                      <a:r>
                        <a:rPr lang="en-US" sz="1100" kern="1200" dirty="0">
                          <a:solidFill>
                            <a:schemeClr val="dk1"/>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(finished) </a:t>
                      </a: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Study on autonomous network levels</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algn="l" defTabSz="1219170" rtl="0" eaLnBrk="1" latinLnBrk="0" hangingPunct="1">
                        <a:spcAft>
                          <a:spcPts val="0"/>
                        </a:spcAft>
                      </a:pP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FS_ANL</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algn="l" defTabSz="1219170" rtl="0" eaLnBrk="1" latinLnBrk="0" hangingPunct="1">
                        <a:spcAft>
                          <a:spcPts val="0"/>
                        </a:spcAft>
                      </a:pP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850032</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val="10005"/>
                  </a:ext>
                </a:extLst>
              </a:tr>
              <a:tr h="0">
                <a:tc>
                  <a:txBody>
                    <a:bodyPr/>
                    <a:lstStyle/>
                    <a:p>
                      <a:pPr algn="l">
                        <a:spcAft>
                          <a:spcPts val="0"/>
                        </a:spcAft>
                      </a:pPr>
                      <a:r>
                        <a:rPr lang="en-US" altLang="zh-CN" sz="1100">
                          <a:effectLst/>
                          <a:latin typeface="Arial" panose="020B0604020202020204" pitchFamily="34" charset="0"/>
                          <a:ea typeface="宋体" panose="02010600030101010101" pitchFamily="2" charset="-122"/>
                          <a:cs typeface="Arial" panose="020B0604020202020204" pitchFamily="34" charset="0"/>
                        </a:rPr>
                        <a:t>2</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dirty="0">
                          <a:solidFill>
                            <a:srgbClr val="000000"/>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(finished) </a:t>
                      </a: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Study on management and orchestration aspects with integrated satellite components in a 5G network</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FS_5GSAT_MO</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830025</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val="10006"/>
                  </a:ext>
                </a:extLst>
              </a:tr>
              <a:tr h="0">
                <a:tc>
                  <a:txBody>
                    <a:bodyPr/>
                    <a:lstStyle/>
                    <a:p>
                      <a:pPr algn="l">
                        <a:spcAft>
                          <a:spcPts val="0"/>
                        </a:spcAft>
                      </a:pPr>
                      <a:r>
                        <a:rPr lang="en-US" altLang="zh-CN" sz="1100">
                          <a:effectLst/>
                          <a:latin typeface="Arial" panose="020B0604020202020204" pitchFamily="34" charset="0"/>
                          <a:ea typeface="宋体" panose="02010600030101010101" pitchFamily="2" charset="-122"/>
                          <a:cs typeface="Arial" panose="020B0604020202020204" pitchFamily="34" charset="0"/>
                        </a:rPr>
                        <a:t>3</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dirty="0">
                          <a:solidFill>
                            <a:srgbClr val="000000"/>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(finished) </a:t>
                      </a: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Study on enhancement of Management Data Analytics Service (finished)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FS_eMDAS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850028 </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val="10007"/>
                  </a:ext>
                </a:extLst>
              </a:tr>
              <a:tr h="0">
                <a:tc>
                  <a:txBody>
                    <a:bodyPr/>
                    <a:lstStyle/>
                    <a:p>
                      <a:pPr algn="l">
                        <a:spcAft>
                          <a:spcPts val="0"/>
                        </a:spcAft>
                      </a:pPr>
                      <a:r>
                        <a:rPr lang="en-US" altLang="zh-CN" sz="1100">
                          <a:effectLst/>
                          <a:latin typeface="Arial" panose="020B0604020202020204" pitchFamily="34" charset="0"/>
                          <a:ea typeface="宋体" panose="02010600030101010101" pitchFamily="2" charset="-122"/>
                          <a:cs typeface="Arial" panose="020B0604020202020204" pitchFamily="34" charset="0"/>
                        </a:rPr>
                        <a:t>4</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dirty="0">
                          <a:solidFill>
                            <a:srgbClr val="000000"/>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(finished) </a:t>
                      </a:r>
                      <a:r>
                        <a:rPr lang="en-US" sz="1100" dirty="0">
                          <a:effectLst/>
                          <a:latin typeface="Arial" panose="020B0604020202020204" pitchFamily="34" charset="0"/>
                          <a:ea typeface="宋体" panose="02010600030101010101" pitchFamily="2" charset="-122"/>
                          <a:cs typeface="Arial" panose="020B0604020202020204" pitchFamily="34" charset="0"/>
                        </a:rPr>
                        <a:t>Study on enhancements of edge computing management</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err="1">
                          <a:effectLst/>
                          <a:latin typeface="Arial" panose="020B0604020202020204" pitchFamily="34" charset="0"/>
                          <a:ea typeface="宋体" panose="02010600030101010101" pitchFamily="2" charset="-122"/>
                          <a:cs typeface="Arial" panose="020B0604020202020204" pitchFamily="34" charset="0"/>
                        </a:rPr>
                        <a:t>FS_eEDGE_Mgt</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870029</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val="10008"/>
                  </a:ext>
                </a:extLst>
              </a:tr>
              <a:tr h="0">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5</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algn="l" defTabSz="1219170" rtl="0" eaLnBrk="1" fontAlgn="t" latinLnBrk="0" hangingPunct="1">
                        <a:spcAft>
                          <a:spcPts val="0"/>
                        </a:spcAft>
                      </a:pP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a:t>
                      </a:r>
                      <a:r>
                        <a:rPr lang="en-US" sz="1100" kern="1200" dirty="0">
                          <a:solidFill>
                            <a:schemeClr val="dk1"/>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finished) </a:t>
                      </a: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Study on access control for management service</a:t>
                      </a:r>
                    </a:p>
                  </a:txBody>
                  <a:tcPr marL="4763" marR="4763" marT="4763" marB="0">
                    <a:solidFill>
                      <a:schemeClr val="bg1">
                        <a:lumMod val="85000"/>
                      </a:schemeClr>
                    </a:solidFill>
                  </a:tcPr>
                </a:tc>
                <a:tc>
                  <a:txBody>
                    <a:bodyPr/>
                    <a:lstStyle/>
                    <a:p>
                      <a:pPr marL="0" algn="l" defTabSz="1219170" rtl="0" eaLnBrk="1" fontAlgn="t" latinLnBrk="0" hangingPunct="1">
                        <a:spcAft>
                          <a:spcPts val="0"/>
                        </a:spcAft>
                      </a:pP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FS_MNSAC</a:t>
                      </a:r>
                    </a:p>
                  </a:txBody>
                  <a:tcPr marL="4763" marR="4763" marT="4763" marB="0">
                    <a:solidFill>
                      <a:schemeClr val="bg1">
                        <a:lumMod val="8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chemeClr val="dk1"/>
                          </a:solidFill>
                          <a:effectLst/>
                          <a:latin typeface="Arial" panose="020B0604020202020204" pitchFamily="34" charset="0"/>
                          <a:ea typeface="+mn-ea"/>
                          <a:cs typeface="Arial" panose="020B0604020202020204" pitchFamily="34" charset="0"/>
                        </a:rPr>
                        <a:t>890016</a:t>
                      </a:r>
                      <a:endParaRPr lang="zh-CN" altLang="zh-CN" sz="11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val="10009"/>
                  </a:ext>
                </a:extLst>
              </a:tr>
              <a:tr h="0">
                <a:tc>
                  <a:txBody>
                    <a:bodyPr/>
                    <a:lstStyle/>
                    <a:p>
                      <a:pPr marL="0" algn="l" defTabSz="1219170" rtl="0" eaLnBrk="1" latinLnBrk="0" hangingPunct="1">
                        <a:spcAft>
                          <a:spcPts val="0"/>
                        </a:spcAft>
                      </a:pPr>
                      <a:r>
                        <a:rPr lang="en-US" alt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6</a:t>
                      </a:r>
                      <a:endParaRPr 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chemeClr val="tx1"/>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(finished) </a:t>
                      </a: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Study on new aspects of EE for 5G networks</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FS_EE5G</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870021</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val="10010"/>
                  </a:ext>
                </a:extLst>
              </a:tr>
              <a:tr h="0">
                <a:tc>
                  <a:txBody>
                    <a:bodyPr/>
                    <a:lstStyle/>
                    <a:p>
                      <a:pPr marL="0" algn="l" defTabSz="1219170" rtl="0" eaLnBrk="1" fontAlgn="t" latinLnBrk="0" hangingPunct="1">
                        <a:spcAft>
                          <a:spcPts val="0"/>
                        </a:spcAft>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7</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highlight>
                            <a:srgbClr val="00FF00"/>
                          </a:highlight>
                          <a:latin typeface="Arial" panose="020B0604020202020204" pitchFamily="34" charset="0"/>
                          <a:ea typeface="+mn-ea"/>
                          <a:cs typeface="Arial" panose="020B0604020202020204" pitchFamily="34" charset="0"/>
                        </a:rPr>
                        <a:t>(finished) </a:t>
                      </a:r>
                      <a:r>
                        <a:rPr lang="en-US" altLang="zh-CN" sz="1100" kern="1200" dirty="0">
                          <a:solidFill>
                            <a:schemeClr val="tx1"/>
                          </a:solidFill>
                          <a:effectLst/>
                          <a:latin typeface="Arial" panose="020B0604020202020204" pitchFamily="34" charset="0"/>
                          <a:ea typeface="+mn-ea"/>
                          <a:cs typeface="Arial" panose="020B0604020202020204" pitchFamily="34" charset="0"/>
                        </a:rPr>
                        <a:t>Study on Management Aspects of 5G Network Sharing</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algn="l" defTabSz="1219170" rtl="0" eaLnBrk="1" fontAlgn="t" latinLnBrk="0" hangingPunct="1">
                        <a:spcAft>
                          <a:spcPts val="0"/>
                        </a:spcAft>
                      </a:pPr>
                      <a:r>
                        <a:rPr lang="en-US" altLang="zh-CN" sz="1100" kern="1200" dirty="0">
                          <a:solidFill>
                            <a:schemeClr val="tx1"/>
                          </a:solidFill>
                          <a:effectLst/>
                          <a:latin typeface="Arial" panose="020B0604020202020204" pitchFamily="34" charset="0"/>
                          <a:ea typeface="+mn-ea"/>
                          <a:cs typeface="Arial" panose="020B0604020202020204" pitchFamily="34" charset="0"/>
                        </a:rPr>
                        <a:t>FS_MANS</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920018</a:t>
                      </a:r>
                      <a:endParaRPr lang="zh-CN"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val="10011"/>
                  </a:ext>
                </a:extLst>
              </a:tr>
              <a:tr h="0">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8</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chemeClr val="tx1"/>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(finished) </a:t>
                      </a: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Study on network slice management enhancements </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FS_NSMEN</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860022</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val="10012"/>
                  </a:ext>
                </a:extLst>
              </a:tr>
            </a:tbl>
          </a:graphicData>
        </a:graphic>
      </p:graphicFrame>
      <p:sp>
        <p:nvSpPr>
          <p:cNvPr id="17" name="矩形 16"/>
          <p:cNvSpPr/>
          <p:nvPr/>
        </p:nvSpPr>
        <p:spPr>
          <a:xfrm>
            <a:off x="208552" y="1016000"/>
            <a:ext cx="4895076" cy="830997"/>
          </a:xfrm>
          <a:prstGeom prst="rect">
            <a:avLst/>
          </a:prstGeom>
        </p:spPr>
        <p:txBody>
          <a:bodyPr wrap="square">
            <a:spAutoFit/>
          </a:bodyPr>
          <a:lstStyle/>
          <a:p>
            <a:r>
              <a:rPr lang="en-US" altLang="zh-CN" sz="1600" b="1" dirty="0">
                <a:solidFill>
                  <a:srgbClr val="0000FF"/>
                </a:solidFill>
                <a:latin typeface="+mn-lt"/>
              </a:rPr>
              <a:t>All the Rel-17 WIs/SIs are completed. Altogether </a:t>
            </a:r>
            <a:r>
              <a:rPr lang="en-US" altLang="zh-CN" sz="1600" b="1" dirty="0">
                <a:solidFill>
                  <a:srgbClr val="FF0000"/>
                </a:solidFill>
                <a:latin typeface="+mn-lt"/>
              </a:rPr>
              <a:t>21</a:t>
            </a:r>
            <a:r>
              <a:rPr lang="en-US" altLang="zh-CN" sz="1600" b="1" dirty="0">
                <a:solidFill>
                  <a:srgbClr val="0000FF"/>
                </a:solidFill>
                <a:latin typeface="+mn-lt"/>
              </a:rPr>
              <a:t> finished WIs, 8 finished Sis, 3 WIs are agreed to move to Rel-18.</a:t>
            </a:r>
          </a:p>
        </p:txBody>
      </p:sp>
    </p:spTree>
    <p:extLst>
      <p:ext uri="{BB962C8B-B14F-4D97-AF65-F5344CB8AC3E}">
        <p14:creationId xmlns:p14="http://schemas.microsoft.com/office/powerpoint/2010/main" val="2284585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120651" y="0"/>
            <a:ext cx="9759950" cy="1016000"/>
          </a:xfrm>
        </p:spPr>
        <p:txBody>
          <a:bodyPr/>
          <a:lstStyle/>
          <a:p>
            <a:pPr algn="l"/>
            <a:r>
              <a:rPr lang="en-US" sz="3600" dirty="0"/>
              <a:t>Overview of </a:t>
            </a:r>
            <a:r>
              <a:rPr lang="en-US" altLang="zh-CN" sz="3600" dirty="0"/>
              <a:t>Rel-18 </a:t>
            </a:r>
            <a:r>
              <a:rPr lang="en-US" sz="3600" dirty="0"/>
              <a:t>SA5 OAM ongoing WIs/SIs</a:t>
            </a:r>
          </a:p>
        </p:txBody>
      </p:sp>
      <p:graphicFrame>
        <p:nvGraphicFramePr>
          <p:cNvPr id="12" name="表格 11"/>
          <p:cNvGraphicFramePr>
            <a:graphicFrameLocks noGrp="1"/>
          </p:cNvGraphicFramePr>
          <p:nvPr/>
        </p:nvGraphicFramePr>
        <p:xfrm>
          <a:off x="6433503" y="3322860"/>
          <a:ext cx="5543746" cy="3150870"/>
        </p:xfrm>
        <a:graphic>
          <a:graphicData uri="http://schemas.openxmlformats.org/drawingml/2006/table">
            <a:tbl>
              <a:tblPr>
                <a:tableStyleId>{5C22544A-7EE6-4342-B048-85BDC9FD1C3A}</a:tableStyleId>
              </a:tblPr>
              <a:tblGrid>
                <a:gridCol w="305109">
                  <a:extLst>
                    <a:ext uri="{9D8B030D-6E8A-4147-A177-3AD203B41FA5}">
                      <a16:colId xmlns:a16="http://schemas.microsoft.com/office/drawing/2014/main" val="20000"/>
                    </a:ext>
                  </a:extLst>
                </a:gridCol>
                <a:gridCol w="2321057">
                  <a:extLst>
                    <a:ext uri="{9D8B030D-6E8A-4147-A177-3AD203B41FA5}">
                      <a16:colId xmlns:a16="http://schemas.microsoft.com/office/drawing/2014/main" val="20001"/>
                    </a:ext>
                  </a:extLst>
                </a:gridCol>
                <a:gridCol w="1016148">
                  <a:extLst>
                    <a:ext uri="{9D8B030D-6E8A-4147-A177-3AD203B41FA5}">
                      <a16:colId xmlns:a16="http://schemas.microsoft.com/office/drawing/2014/main" val="20002"/>
                    </a:ext>
                  </a:extLst>
                </a:gridCol>
                <a:gridCol w="1053737">
                  <a:extLst>
                    <a:ext uri="{9D8B030D-6E8A-4147-A177-3AD203B41FA5}">
                      <a16:colId xmlns:a16="http://schemas.microsoft.com/office/drawing/2014/main" val="20003"/>
                    </a:ext>
                  </a:extLst>
                </a:gridCol>
                <a:gridCol w="847695">
                  <a:extLst>
                    <a:ext uri="{9D8B030D-6E8A-4147-A177-3AD203B41FA5}">
                      <a16:colId xmlns:a16="http://schemas.microsoft.com/office/drawing/2014/main" val="20004"/>
                    </a:ext>
                  </a:extLst>
                </a:gridCol>
              </a:tblGrid>
              <a:tr h="331910">
                <a:tc gridSpan="5">
                  <a:txBody>
                    <a:bodyPr/>
                    <a:lstStyle/>
                    <a:p>
                      <a:pPr algn="l">
                        <a:spcAft>
                          <a:spcPts val="0"/>
                        </a:spcAft>
                      </a:pPr>
                      <a:r>
                        <a:rPr lang="en-GB" sz="1200" b="1" dirty="0">
                          <a:effectLst/>
                          <a:latin typeface="Arial" panose="020B0604020202020204" pitchFamily="34" charset="0"/>
                          <a:cs typeface="Arial" panose="020B0604020202020204" pitchFamily="34" charset="0"/>
                        </a:rPr>
                        <a:t> </a:t>
                      </a:r>
                      <a:r>
                        <a:rPr lang="en-GB" sz="1200" b="1" kern="1200" dirty="0">
                          <a:solidFill>
                            <a:schemeClr val="dk1"/>
                          </a:solidFill>
                          <a:effectLst/>
                          <a:latin typeface="Arial" panose="020B0604020202020204" pitchFamily="34" charset="0"/>
                          <a:ea typeface="+mn-ea"/>
                          <a:cs typeface="Arial" panose="020B0604020202020204" pitchFamily="34" charset="0"/>
                        </a:rPr>
                        <a:t>Rel-18 Operations, Administration, Maintenance and Provisioning (OAM&amp;P)</a:t>
                      </a:r>
                      <a:r>
                        <a:rPr lang="en-GB" sz="1100" b="1" dirty="0">
                          <a:effectLst/>
                          <a:latin typeface="Arial" panose="020B0604020202020204" pitchFamily="34" charset="0"/>
                          <a:cs typeface="Arial" panose="020B0604020202020204" pitchFamily="34" charset="0"/>
                        </a:rPr>
                        <a:t> </a:t>
                      </a:r>
                      <a:endParaRPr lang="zh-CN" sz="18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pPr algn="l">
                        <a:spcAft>
                          <a:spcPts val="0"/>
                        </a:spcAft>
                      </a:pPr>
                      <a:endParaRPr lang="zh-CN" sz="18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154453">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b="1" dirty="0">
                          <a:solidFill>
                            <a:srgbClr val="FF0000"/>
                          </a:solidFill>
                          <a:effectLst/>
                          <a:latin typeface="Arial" panose="020B0604020202020204" pitchFamily="34" charset="0"/>
                          <a:ea typeface="+mn-ea"/>
                          <a:cs typeface="Arial" panose="020B0604020202020204" pitchFamily="34" charset="0"/>
                        </a:rPr>
                        <a:t>Intelligence and Automation</a:t>
                      </a:r>
                      <a:endParaRPr lang="zh-CN" sz="1050" kern="12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253041">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26</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Self-Configuration of RAN NEs</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China Mobile, Huawei</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RANSC</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SP-211431</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2"/>
                  </a:ext>
                </a:extLst>
              </a:tr>
              <a:tr h="154453">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b="1" dirty="0">
                          <a:solidFill>
                            <a:srgbClr val="FF0000"/>
                          </a:solidFill>
                          <a:effectLst/>
                          <a:latin typeface="Arial" panose="020B0604020202020204" pitchFamily="34" charset="0"/>
                          <a:ea typeface="+mn-ea"/>
                          <a:cs typeface="Arial" panose="020B0604020202020204" pitchFamily="34" charset="0"/>
                        </a:rPr>
                        <a:t>Management Architecture and Mechanisms</a:t>
                      </a:r>
                      <a:endParaRPr lang="zh-CN" sz="1050" kern="12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3"/>
                  </a:ext>
                </a:extLst>
              </a:tr>
              <a:tr h="134736">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27</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Network slicing provisioning rules</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Ericsson </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NSRULE</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SP-211449</a:t>
                      </a:r>
                      <a:endParaRPr lang="zh-CN"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4"/>
                  </a:ext>
                </a:extLst>
              </a:tr>
              <a:tr h="134736">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28</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Additional NRM features Phase 2 </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Nokia</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AdNRM_ph2</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SP-220351</a:t>
                      </a:r>
                      <a:endParaRPr lang="zh-CN"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5"/>
                  </a:ext>
                </a:extLst>
              </a:tr>
              <a:tr h="134736">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29</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enhanced Edge Computing Management</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Samsung,</a:t>
                      </a:r>
                      <a:r>
                        <a:rPr lang="en-US" altLang="zh-CN" sz="900" kern="1200" baseline="0" dirty="0">
                          <a:solidFill>
                            <a:srgbClr val="000000"/>
                          </a:solidFill>
                          <a:effectLst/>
                          <a:latin typeface="Arial" panose="020B0604020202020204" pitchFamily="34" charset="0"/>
                          <a:ea typeface="+mn-ea"/>
                          <a:cs typeface="Arial" panose="020B0604020202020204" pitchFamily="34" charset="0"/>
                        </a:rPr>
                        <a:t> Intel</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rgbClr val="000000"/>
                          </a:solidFill>
                          <a:effectLst/>
                          <a:latin typeface="Arial" panose="020B0604020202020204" pitchFamily="34" charset="0"/>
                          <a:ea typeface="+mn-ea"/>
                          <a:cs typeface="Arial" panose="020B0604020202020204" pitchFamily="34" charset="0"/>
                        </a:rPr>
                        <a:t>eECM</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SP-220154</a:t>
                      </a:r>
                      <a:endParaRPr lang="zh-CN"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6"/>
                  </a:ext>
                </a:extLst>
              </a:tr>
              <a:tr h="371345">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30</a:t>
                      </a:r>
                      <a:endParaRPr lang="zh-CN"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Enhancements of 5G performance measurements and KPIs phase 2</a:t>
                      </a:r>
                    </a:p>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(wait for SA approval)</a:t>
                      </a:r>
                      <a:endParaRPr lang="zh-CN"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China Telecom, Intel</a:t>
                      </a:r>
                      <a:endParaRPr lang="zh-CN"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ePM_KPI_5G_Ph2</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S5-222578</a:t>
                      </a:r>
                      <a:endParaRPr lang="zh-CN" altLang="zh-CN"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9"/>
                  </a:ext>
                </a:extLst>
              </a:tr>
              <a:tr h="253041">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31</a:t>
                      </a:r>
                      <a:endParaRPr lang="zh-CN"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900" dirty="0">
                          <a:solidFill>
                            <a:srgbClr val="0000FF"/>
                          </a:solidFill>
                          <a:effectLst/>
                          <a:latin typeface="Arial" panose="020B0604020202020204" pitchFamily="34" charset="0"/>
                          <a:ea typeface="+mn-ea"/>
                          <a:cs typeface="Arial" panose="020B0604020202020204" pitchFamily="34" charset="0"/>
                        </a:rPr>
                        <a:t>Enhancement of </a:t>
                      </a:r>
                      <a:r>
                        <a:rPr lang="en-GB" altLang="zh-CN" sz="900" dirty="0" err="1">
                          <a:solidFill>
                            <a:srgbClr val="0000FF"/>
                          </a:solidFill>
                          <a:effectLst/>
                          <a:latin typeface="Arial" panose="020B0604020202020204" pitchFamily="34" charset="0"/>
                          <a:ea typeface="+mn-ea"/>
                          <a:cs typeface="Arial" panose="020B0604020202020204" pitchFamily="34" charset="0"/>
                        </a:rPr>
                        <a:t>QoE</a:t>
                      </a:r>
                      <a:r>
                        <a:rPr lang="en-GB" altLang="zh-CN" sz="900" dirty="0">
                          <a:solidFill>
                            <a:srgbClr val="0000FF"/>
                          </a:solidFill>
                          <a:effectLst/>
                          <a:latin typeface="Arial" panose="020B0604020202020204" pitchFamily="34" charset="0"/>
                          <a:ea typeface="+mn-ea"/>
                          <a:cs typeface="Arial" panose="020B0604020202020204" pitchFamily="34" charset="0"/>
                        </a:rPr>
                        <a:t> Measurement Collection (move</a:t>
                      </a:r>
                      <a:r>
                        <a:rPr lang="en-GB" altLang="zh-CN" sz="900" baseline="0" dirty="0">
                          <a:solidFill>
                            <a:srgbClr val="0000FF"/>
                          </a:solidFill>
                          <a:effectLst/>
                          <a:latin typeface="Arial" panose="020B0604020202020204" pitchFamily="34" charset="0"/>
                          <a:ea typeface="+mn-ea"/>
                          <a:cs typeface="Arial" panose="020B0604020202020204" pitchFamily="34" charset="0"/>
                        </a:rPr>
                        <a:t> from Rel-17)</a:t>
                      </a:r>
                      <a:endParaRPr lang="zh-CN"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Ericsson</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lang="zh-CN"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rgbClr val="0000FF"/>
                          </a:solidFill>
                          <a:effectLst/>
                          <a:latin typeface="Arial" panose="020B0604020202020204" pitchFamily="34" charset="0"/>
                          <a:ea typeface="+mn-ea"/>
                          <a:cs typeface="Arial" panose="020B0604020202020204" pitchFamily="34" charset="0"/>
                        </a:rPr>
                        <a:t>eQoE</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SP-200193</a:t>
                      </a:r>
                    </a:p>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zh-CN"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0"/>
                  </a:ext>
                </a:extLst>
              </a:tr>
              <a:tr h="253041">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32</a:t>
                      </a:r>
                      <a:endParaRPr lang="zh-CN"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Access control on management service</a:t>
                      </a:r>
                      <a:r>
                        <a:rPr lang="en-GB" altLang="zh-CN" sz="900" dirty="0">
                          <a:solidFill>
                            <a:srgbClr val="0000FF"/>
                          </a:solidFill>
                          <a:effectLst/>
                          <a:latin typeface="Arial" panose="020B0604020202020204" pitchFamily="34" charset="0"/>
                          <a:ea typeface="+mn-ea"/>
                          <a:cs typeface="Arial" panose="020B0604020202020204" pitchFamily="34" charset="0"/>
                        </a:rPr>
                        <a:t>(move</a:t>
                      </a:r>
                      <a:r>
                        <a:rPr lang="en-GB" altLang="zh-CN" sz="900" baseline="0" dirty="0">
                          <a:solidFill>
                            <a:srgbClr val="0000FF"/>
                          </a:solidFill>
                          <a:effectLst/>
                          <a:latin typeface="Arial" panose="020B0604020202020204" pitchFamily="34" charset="0"/>
                          <a:ea typeface="+mn-ea"/>
                          <a:cs typeface="Arial" panose="020B0604020202020204" pitchFamily="34" charset="0"/>
                        </a:rPr>
                        <a:t> from Rel-17)</a:t>
                      </a:r>
                      <a:endParaRPr lang="zh-CN"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Nokia</a:t>
                      </a:r>
                      <a:endParaRPr lang="zh-CN"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MSAC</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SP-210859</a:t>
                      </a:r>
                      <a:endParaRPr lang="zh-CN" altLang="zh-CN"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1"/>
                  </a:ext>
                </a:extLst>
              </a:tr>
              <a:tr h="253041">
                <a:tc>
                  <a:txBody>
                    <a:bodyPr/>
                    <a:lstStyle/>
                    <a:p>
                      <a:pPr marL="0" algn="l" defTabSz="1219170" rtl="0" eaLnBrk="1" latinLnBrk="0" hangingPunct="1">
                        <a:spcAft>
                          <a:spcPts val="0"/>
                        </a:spcAft>
                      </a:pPr>
                      <a:r>
                        <a:rPr lang="en-US" alt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33</a:t>
                      </a:r>
                      <a:endParaRPr 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Network slice provisioning enhancement</a:t>
                      </a:r>
                      <a:r>
                        <a:rPr lang="en-GB" altLang="zh-CN" sz="900" dirty="0">
                          <a:solidFill>
                            <a:srgbClr val="0000FF"/>
                          </a:solidFill>
                          <a:effectLst/>
                          <a:latin typeface="Arial" panose="020B0604020202020204" pitchFamily="34" charset="0"/>
                          <a:ea typeface="+mn-ea"/>
                          <a:cs typeface="Arial" panose="020B0604020202020204" pitchFamily="34" charset="0"/>
                        </a:rPr>
                        <a:t>(move</a:t>
                      </a:r>
                      <a:r>
                        <a:rPr lang="en-GB" altLang="zh-CN" sz="900" baseline="0" dirty="0">
                          <a:solidFill>
                            <a:srgbClr val="0000FF"/>
                          </a:solidFill>
                          <a:effectLst/>
                          <a:latin typeface="Arial" panose="020B0604020202020204" pitchFamily="34" charset="0"/>
                          <a:ea typeface="+mn-ea"/>
                          <a:cs typeface="Arial" panose="020B0604020202020204" pitchFamily="34" charset="0"/>
                        </a:rPr>
                        <a:t> from Rel-17)</a:t>
                      </a:r>
                      <a:endParaRPr lang="zh-CN"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FF"/>
                          </a:solidFill>
                          <a:effectLst/>
                          <a:latin typeface="Arial" panose="020B0604020202020204" pitchFamily="34" charset="0"/>
                          <a:ea typeface="+mn-ea"/>
                          <a:cs typeface="Arial" panose="020B0604020202020204" pitchFamily="34" charset="0"/>
                        </a:rPr>
                        <a:t>Samsung</a:t>
                      </a:r>
                      <a:endParaRPr lang="zh-CN"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rgbClr val="0000FF"/>
                          </a:solidFill>
                          <a:effectLst/>
                          <a:latin typeface="Arial" panose="020B0604020202020204" pitchFamily="34" charset="0"/>
                          <a:ea typeface="+mn-ea"/>
                          <a:cs typeface="Arial" panose="020B0604020202020204" pitchFamily="34" charset="0"/>
                        </a:rPr>
                        <a:t>eNETSLICE_PRO</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FF"/>
                          </a:solidFill>
                          <a:effectLst/>
                          <a:latin typeface="Arial" panose="020B0604020202020204" pitchFamily="34" charset="0"/>
                          <a:ea typeface="+mn-ea"/>
                          <a:cs typeface="Arial" panose="020B0604020202020204" pitchFamily="34" charset="0"/>
                        </a:rPr>
                        <a:t>SP-211434</a:t>
                      </a:r>
                      <a:endParaRPr lang="zh-CN" alt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2"/>
                  </a:ext>
                </a:extLst>
              </a:tr>
              <a:tr h="154453">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b="1" kern="1200" dirty="0">
                          <a:solidFill>
                            <a:srgbClr val="FF0000"/>
                          </a:solidFill>
                          <a:effectLst/>
                          <a:latin typeface="Arial" panose="020B0604020202020204" pitchFamily="34" charset="0"/>
                          <a:ea typeface="+mn-ea"/>
                          <a:cs typeface="Arial" panose="020B0604020202020204" pitchFamily="34" charset="0"/>
                        </a:rPr>
                        <a:t>Support of New Services</a:t>
                      </a:r>
                      <a:endParaRPr lang="zh-CN" sz="1050" kern="12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7"/>
                  </a:ext>
                </a:extLst>
              </a:tr>
              <a:tr h="134736">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34</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Enhancements of EE for 5G Phase 2</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Orange</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EE5GPLUS_Ph2</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SP-211441</a:t>
                      </a:r>
                      <a:endParaRPr lang="zh-CN"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8"/>
                  </a:ext>
                </a:extLst>
              </a:tr>
            </a:tbl>
          </a:graphicData>
        </a:graphic>
      </p:graphicFrame>
      <p:graphicFrame>
        <p:nvGraphicFramePr>
          <p:cNvPr id="13" name="表格 12"/>
          <p:cNvGraphicFramePr>
            <a:graphicFrameLocks noGrp="1"/>
          </p:cNvGraphicFramePr>
          <p:nvPr/>
        </p:nvGraphicFramePr>
        <p:xfrm>
          <a:off x="203775" y="1023993"/>
          <a:ext cx="6082029" cy="5251346"/>
        </p:xfrm>
        <a:graphic>
          <a:graphicData uri="http://schemas.openxmlformats.org/drawingml/2006/table">
            <a:tbl>
              <a:tblPr>
                <a:tableStyleId>{5C22544A-7EE6-4342-B048-85BDC9FD1C3A}</a:tableStyleId>
              </a:tblPr>
              <a:tblGrid>
                <a:gridCol w="290725">
                  <a:extLst>
                    <a:ext uri="{9D8B030D-6E8A-4147-A177-3AD203B41FA5}">
                      <a16:colId xmlns:a16="http://schemas.microsoft.com/office/drawing/2014/main" val="20000"/>
                    </a:ext>
                  </a:extLst>
                </a:gridCol>
                <a:gridCol w="2774381">
                  <a:extLst>
                    <a:ext uri="{9D8B030D-6E8A-4147-A177-3AD203B41FA5}">
                      <a16:colId xmlns:a16="http://schemas.microsoft.com/office/drawing/2014/main" val="20001"/>
                    </a:ext>
                  </a:extLst>
                </a:gridCol>
                <a:gridCol w="987393">
                  <a:extLst>
                    <a:ext uri="{9D8B030D-6E8A-4147-A177-3AD203B41FA5}">
                      <a16:colId xmlns:a16="http://schemas.microsoft.com/office/drawing/2014/main" val="20002"/>
                    </a:ext>
                  </a:extLst>
                </a:gridCol>
                <a:gridCol w="1107376">
                  <a:extLst>
                    <a:ext uri="{9D8B030D-6E8A-4147-A177-3AD203B41FA5}">
                      <a16:colId xmlns:a16="http://schemas.microsoft.com/office/drawing/2014/main" val="20003"/>
                    </a:ext>
                  </a:extLst>
                </a:gridCol>
                <a:gridCol w="922154">
                  <a:extLst>
                    <a:ext uri="{9D8B030D-6E8A-4147-A177-3AD203B41FA5}">
                      <a16:colId xmlns:a16="http://schemas.microsoft.com/office/drawing/2014/main" val="20005"/>
                    </a:ext>
                  </a:extLst>
                </a:gridCol>
              </a:tblGrid>
              <a:tr h="215991">
                <a:tc gridSpan="5">
                  <a:txBody>
                    <a:bodyPr/>
                    <a:lstStyle/>
                    <a:p>
                      <a:pPr marL="0" algn="l" defTabSz="1219170" rtl="0" eaLnBrk="1" latinLnBrk="0" hangingPunct="1">
                        <a:spcAft>
                          <a:spcPts val="0"/>
                        </a:spcAft>
                      </a:pPr>
                      <a:r>
                        <a:rPr lang="en-US" altLang="zh-CN" sz="1200" b="1" kern="1200" dirty="0">
                          <a:solidFill>
                            <a:schemeClr val="dk1"/>
                          </a:solidFill>
                          <a:effectLst/>
                          <a:latin typeface="Arial" panose="020B0604020202020204" pitchFamily="34" charset="0"/>
                          <a:ea typeface="+mn-ea"/>
                          <a:cs typeface="Arial" panose="020B0604020202020204" pitchFamily="34" charset="0"/>
                        </a:rPr>
                        <a:t>Rel-18 OAM&amp;P Studies</a:t>
                      </a:r>
                      <a:endParaRPr lang="zh-CN" sz="12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pPr marL="0" algn="l" defTabSz="1219170" rtl="0" eaLnBrk="1" latinLnBrk="0" hangingPunct="1">
                        <a:spcAft>
                          <a:spcPts val="0"/>
                        </a:spcAft>
                      </a:pPr>
                      <a:endParaRPr lang="zh-CN" sz="12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158563">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b="1" dirty="0">
                          <a:solidFill>
                            <a:srgbClr val="FF0000"/>
                          </a:solidFill>
                          <a:effectLst/>
                          <a:latin typeface="Arial" panose="020B0604020202020204" pitchFamily="34" charset="0"/>
                          <a:ea typeface="+mn-ea"/>
                          <a:cs typeface="Arial" panose="020B0604020202020204" pitchFamily="34" charset="0"/>
                        </a:rPr>
                        <a:t>Intelligence and Automation</a:t>
                      </a:r>
                      <a:endParaRPr lang="zh-CN" sz="1000" b="1"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158563">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1</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enhancement of autonomous network levels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900" kern="1200" dirty="0">
                          <a:solidFill>
                            <a:srgbClr val="000000"/>
                          </a:solidFill>
                          <a:effectLst/>
                          <a:latin typeface="Arial" panose="020B0604020202020204" pitchFamily="34" charset="0"/>
                          <a:ea typeface="+mn-ea"/>
                          <a:cs typeface="Arial" panose="020B0604020202020204" pitchFamily="34" charset="0"/>
                        </a:rPr>
                        <a:t>China Mobile, 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err="1">
                          <a:latin typeface="Arial" panose="020B0604020202020204" pitchFamily="34" charset="0"/>
                          <a:cs typeface="Arial" panose="020B0604020202020204" pitchFamily="34" charset="0"/>
                        </a:rPr>
                        <a:t>FS_eANL</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auto" latinLnBrk="0" hangingPunct="1">
                        <a:lnSpc>
                          <a:spcPct val="100000"/>
                        </a:lnSpc>
                        <a:spcBef>
                          <a:spcPts val="0"/>
                        </a:spcBef>
                        <a:spcAft>
                          <a:spcPts val="0"/>
                        </a:spcAft>
                        <a:buClrTx/>
                        <a:buSzTx/>
                        <a:buFontTx/>
                        <a:buNone/>
                        <a:tabLst/>
                        <a:defRPr/>
                      </a:pPr>
                      <a:r>
                        <a:rPr lang="en-US" sz="9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SP-211446</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2"/>
                  </a:ext>
                </a:extLst>
              </a:tr>
              <a:tr h="262923">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2</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evaluation of autonomous network levels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900" kern="1200">
                          <a:solidFill>
                            <a:srgbClr val="000000"/>
                          </a:solidFill>
                          <a:effectLst/>
                          <a:latin typeface="Arial" panose="020B0604020202020204" pitchFamily="34" charset="0"/>
                          <a:ea typeface="+mn-ea"/>
                          <a:cs typeface="Arial" panose="020B0604020202020204" pitchFamily="34" charset="0"/>
                        </a:rPr>
                        <a:t>China Mobile, 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FS_ANLEVA</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900" kern="1200" dirty="0">
                          <a:solidFill>
                            <a:schemeClr val="dk1"/>
                          </a:solidFill>
                          <a:latin typeface="Arial" panose="020B0604020202020204" pitchFamily="34" charset="0"/>
                          <a:ea typeface="+mn-ea"/>
                          <a:cs typeface="Arial" panose="020B0604020202020204" pitchFamily="34" charset="0"/>
                        </a:rPr>
                        <a:t>SP-211445</a:t>
                      </a:r>
                      <a:endParaRPr lang="zh-CN"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3"/>
                  </a:ext>
                </a:extLst>
              </a:tr>
              <a:tr h="275058">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3</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enhanced intent driven management services for mobile networks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900" kern="1200" dirty="0">
                          <a:solidFill>
                            <a:srgbClr val="000000"/>
                          </a:solidFill>
                          <a:effectLst/>
                          <a:latin typeface="Arial" panose="020B0604020202020204" pitchFamily="34" charset="0"/>
                          <a:ea typeface="+mn-ea"/>
                          <a:cs typeface="Arial" panose="020B0604020202020204" pitchFamily="34" charset="0"/>
                        </a:rPr>
                        <a:t>Huawei, Ericsson</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chemeClr val="dk1"/>
                          </a:solidFill>
                          <a:latin typeface="Arial" panose="020B0604020202020204" pitchFamily="34" charset="0"/>
                          <a:ea typeface="+mn-ea"/>
                          <a:cs typeface="Arial" panose="020B0604020202020204" pitchFamily="34" charset="0"/>
                        </a:rPr>
                        <a:t>FS_eIDMS_MN</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900" kern="1200" dirty="0">
                          <a:solidFill>
                            <a:schemeClr val="dk1"/>
                          </a:solidFill>
                          <a:latin typeface="Arial" panose="020B0604020202020204" pitchFamily="34" charset="0"/>
                          <a:ea typeface="+mn-ea"/>
                          <a:cs typeface="Arial" panose="020B0604020202020204" pitchFamily="34" charset="0"/>
                        </a:rPr>
                        <a:t>SP-211450</a:t>
                      </a:r>
                      <a:endParaRPr lang="zh-CN"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4"/>
                  </a:ext>
                </a:extLst>
              </a:tr>
              <a:tr h="275058">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4</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effectLst/>
                          <a:latin typeface="Arial" panose="020B0604020202020204" pitchFamily="34" charset="0"/>
                          <a:ea typeface="+mn-ea"/>
                          <a:cs typeface="Arial" panose="020B0604020202020204" pitchFamily="34" charset="0"/>
                        </a:rPr>
                        <a:t>Study</a:t>
                      </a:r>
                      <a:r>
                        <a:rPr lang="en-US" altLang="zh-CN" sz="900" baseline="0" dirty="0">
                          <a:effectLst/>
                          <a:latin typeface="Arial" panose="020B0604020202020204" pitchFamily="34" charset="0"/>
                          <a:ea typeface="+mn-ea"/>
                          <a:cs typeface="Arial" panose="020B0604020202020204" pitchFamily="34" charset="0"/>
                        </a:rPr>
                        <a:t> </a:t>
                      </a:r>
                      <a:r>
                        <a:rPr lang="en-US" altLang="zh-CN" sz="900" dirty="0">
                          <a:effectLst/>
                          <a:latin typeface="Arial" panose="020B0604020202020204" pitchFamily="34" charset="0"/>
                          <a:ea typeface="+mn-ea"/>
                          <a:cs typeface="Arial" panose="020B0604020202020204" pitchFamily="34" charset="0"/>
                        </a:rPr>
                        <a:t>on intent-driven management for network slicing</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Ericsson, 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FS_NETSLICE_IDMS</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SP-220278</a:t>
                      </a:r>
                      <a:endParaRPr lang="zh-CN"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5"/>
                  </a:ext>
                </a:extLst>
              </a:tr>
              <a:tr h="220362">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5</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AI/ ML management</a:t>
                      </a: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Intel, NEC</a:t>
                      </a: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FS_AIML_MGMT</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SP-211443</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6"/>
                  </a:ext>
                </a:extLst>
              </a:tr>
              <a:tr h="220362">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6</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Enhancement of the management aspects related to NWDAF</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effectLst/>
                          <a:latin typeface="Arial" panose="020B0604020202020204" pitchFamily="34" charset="0"/>
                          <a:ea typeface="微软雅黑" panose="020B0503020204020204" pitchFamily="34" charset="-122"/>
                          <a:cs typeface="Arial" panose="020B0604020202020204" pitchFamily="34" charset="0"/>
                        </a:rPr>
                        <a:t>China Telecom</a:t>
                      </a: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FS_MANWDAF</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SP-211435</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7"/>
                  </a:ext>
                </a:extLst>
              </a:tr>
              <a:tr h="220362">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7</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a:t>
                      </a:r>
                      <a:r>
                        <a:rPr lang="en-US" altLang="zh-CN" sz="900" kern="1200" baseline="0" dirty="0">
                          <a:solidFill>
                            <a:schemeClr val="tx1"/>
                          </a:solidFill>
                          <a:effectLst/>
                          <a:latin typeface="Arial" panose="020B0604020202020204" pitchFamily="34" charset="0"/>
                          <a:ea typeface="+mn-ea"/>
                          <a:cs typeface="Arial" panose="020B0604020202020204" pitchFamily="34" charset="0"/>
                        </a:rPr>
                        <a:t> </a:t>
                      </a:r>
                      <a:r>
                        <a:rPr lang="en-US" altLang="zh-CN" sz="900" kern="1200" dirty="0">
                          <a:solidFill>
                            <a:schemeClr val="tx1"/>
                          </a:solidFill>
                          <a:effectLst/>
                          <a:latin typeface="Arial" panose="020B0604020202020204" pitchFamily="34" charset="0"/>
                          <a:ea typeface="+mn-ea"/>
                          <a:cs typeface="Arial" panose="020B0604020202020204" pitchFamily="34" charset="0"/>
                        </a:rPr>
                        <a:t>on Fault Supervision Evolution </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effectLst/>
                          <a:latin typeface="Arial" panose="020B0604020202020204" pitchFamily="34" charset="0"/>
                          <a:ea typeface="微软雅黑" panose="020B0503020204020204" pitchFamily="34" charset="-122"/>
                          <a:cs typeface="Arial" panose="020B0604020202020204" pitchFamily="34" charset="0"/>
                        </a:rPr>
                        <a:t>China Mobile, Huawei</a:t>
                      </a: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FS_FSEV</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SP-220153</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8"/>
                  </a:ext>
                </a:extLst>
              </a:tr>
              <a:tr h="220362">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8</a:t>
                      </a:r>
                      <a:endParaRPr lang="zh-CN"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Study on measurement data collection to support RAN intelligence (wait for SA approval)</a:t>
                      </a:r>
                      <a:endParaRPr lang="zh-CN"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Intel,</a:t>
                      </a:r>
                      <a:r>
                        <a:rPr lang="en-US" altLang="zh-CN" sz="900" kern="1200" baseline="0" dirty="0">
                          <a:solidFill>
                            <a:srgbClr val="0000FF"/>
                          </a:solidFill>
                          <a:effectLst/>
                          <a:latin typeface="Arial" panose="020B0604020202020204" pitchFamily="34" charset="0"/>
                          <a:ea typeface="+mn-ea"/>
                          <a:cs typeface="Arial" panose="020B0604020202020204" pitchFamily="34" charset="0"/>
                        </a:rPr>
                        <a:t> </a:t>
                      </a:r>
                      <a:r>
                        <a:rPr lang="en-US" altLang="zh-CN" sz="900" kern="1200" baseline="0">
                          <a:solidFill>
                            <a:srgbClr val="0000FF"/>
                          </a:solidFill>
                          <a:effectLst/>
                          <a:latin typeface="Arial" panose="020B0604020202020204" pitchFamily="34" charset="0"/>
                          <a:ea typeface="+mn-ea"/>
                          <a:cs typeface="Arial" panose="020B0604020202020204" pitchFamily="34" charset="0"/>
                        </a:rPr>
                        <a:t>China Mobile</a:t>
                      </a:r>
                      <a:endParaRPr lang="en-US" altLang="zh-CN"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FS_MEDACO_RAN</a:t>
                      </a:r>
                      <a:endParaRPr lang="zh-CN"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S5-222631</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19"/>
                  </a:ext>
                </a:extLst>
              </a:tr>
              <a:tr h="195481">
                <a:tc gridSpan="5">
                  <a:txBody>
                    <a:bodyPr/>
                    <a:lstStyle/>
                    <a:p>
                      <a:pPr algn="l">
                        <a:spcAft>
                          <a:spcPts val="0"/>
                        </a:spcAft>
                      </a:pPr>
                      <a:r>
                        <a:rPr lang="en-US" altLang="zh-CN" sz="1000" b="1" dirty="0">
                          <a:solidFill>
                            <a:srgbClr val="FF0000"/>
                          </a:solidFill>
                          <a:effectLst/>
                          <a:latin typeface="Arial" panose="020B0604020202020204" pitchFamily="34" charset="0"/>
                          <a:ea typeface="+mn-ea"/>
                          <a:cs typeface="Arial" panose="020B0604020202020204" pitchFamily="34" charset="0"/>
                        </a:rPr>
                        <a:t>Management Architecture and Mechanisms</a:t>
                      </a:r>
                      <a:endParaRPr lang="zh-CN" sz="1000" b="1"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pPr algn="l">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9"/>
                  </a:ext>
                </a:extLst>
              </a:tr>
              <a:tr h="15856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9</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Enhancement of service based management architecture</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Huawei, Ericsson</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FS_eSBMA</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SP-211451</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0"/>
                  </a:ext>
                </a:extLst>
              </a:tr>
              <a:tr h="15856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10</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Basic SBMA enabler enhancements</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Nokia</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FS_eSBMAe</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S5-221506</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1"/>
                  </a:ext>
                </a:extLst>
              </a:tr>
              <a:tr h="15856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11</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Management Aspects of URLLC</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China Unicom</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FS_URLLC_Mgt</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SP-220146</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2"/>
                  </a:ext>
                </a:extLst>
              </a:tr>
              <a:tr h="15856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12</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Management Aspects of 5GLAN</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China Mobile</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FS_5GLAN_Mgt</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SP-220324</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3"/>
                  </a:ext>
                </a:extLst>
              </a:tr>
              <a:tr h="15856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13</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Management of Cloud Native Virtualized Network Function</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China</a:t>
                      </a:r>
                      <a:r>
                        <a:rPr lang="en-US" altLang="zh-CN" sz="900" kern="1200" baseline="0" dirty="0">
                          <a:solidFill>
                            <a:schemeClr val="tx1"/>
                          </a:solidFill>
                          <a:effectLst/>
                          <a:latin typeface="Arial" panose="020B0604020202020204" pitchFamily="34" charset="0"/>
                          <a:ea typeface="+mn-ea"/>
                          <a:cs typeface="Arial" panose="020B0604020202020204" pitchFamily="34" charset="0"/>
                        </a:rPr>
                        <a:t> Mobile</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FS_MCVNF</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SP-220150</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4"/>
                  </a:ext>
                </a:extLst>
              </a:tr>
              <a:tr h="15856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14</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Management Aspects of 5G MOCN Network Sharing Phase2</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China Unicom</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FS_MANS_ph2</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SP-220151</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5"/>
                  </a:ext>
                </a:extLst>
              </a:tr>
              <a:tr h="15856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15</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Study on continuous integration continuous delivery support for 3GPP NFs</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Lenovo</a:t>
                      </a: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FS_CICDNS</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SP-211427</a:t>
                      </a: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6"/>
                  </a:ext>
                </a:extLst>
              </a:tr>
              <a:tr h="0">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16</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Management of Trace/MDT phase 2 </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Nokia</a:t>
                      </a: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FS_5GMDT_Ph2</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SP-220152</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7"/>
                  </a:ext>
                </a:extLst>
              </a:tr>
              <a:tr h="15856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17</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900" dirty="0">
                          <a:effectLst/>
                          <a:latin typeface="Arial" panose="020B0604020202020204" pitchFamily="34" charset="0"/>
                          <a:ea typeface="宋体" panose="02010600030101010101" pitchFamily="2" charset="-122"/>
                        </a:rPr>
                        <a:t>Study on YANG PUSH </a:t>
                      </a:r>
                      <a:endParaRPr lang="zh-CN" sz="1200" dirty="0">
                        <a:effectLst/>
                        <a:latin typeface="Times New Roman" panose="02020603050405020304" pitchFamily="18" charset="0"/>
                        <a:ea typeface="宋体" panose="02010600030101010101" pitchFamily="2" charset="-122"/>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Ericsson</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FS_YANG</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SP-200765</a:t>
                      </a: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8"/>
                  </a:ext>
                </a:extLst>
              </a:tr>
              <a:tr h="158563">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宋体" panose="02010600030101010101" pitchFamily="2" charset="-122"/>
                          <a:cs typeface="+mn-cs"/>
                        </a:rPr>
                        <a:t>18</a:t>
                      </a:r>
                      <a:endParaRPr lang="zh-CN" sz="900" kern="1200" dirty="0">
                        <a:solidFill>
                          <a:srgbClr val="0000FF"/>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宋体" panose="02010600030101010101" pitchFamily="2" charset="-122"/>
                          <a:cs typeface="+mn-cs"/>
                        </a:rPr>
                        <a:t>Study on Management Aspects of </a:t>
                      </a:r>
                      <a:r>
                        <a:rPr lang="en-US" altLang="zh-CN" sz="900" kern="1200" dirty="0" err="1">
                          <a:solidFill>
                            <a:srgbClr val="0000FF"/>
                          </a:solidFill>
                          <a:effectLst/>
                          <a:latin typeface="Arial" panose="020B0604020202020204" pitchFamily="34" charset="0"/>
                          <a:ea typeface="宋体" panose="02010600030101010101" pitchFamily="2" charset="-122"/>
                          <a:cs typeface="+mn-cs"/>
                        </a:rPr>
                        <a:t>IoT</a:t>
                      </a:r>
                      <a:r>
                        <a:rPr lang="en-US" altLang="zh-CN" sz="900" kern="1200" dirty="0">
                          <a:solidFill>
                            <a:srgbClr val="0000FF"/>
                          </a:solidFill>
                          <a:effectLst/>
                          <a:latin typeface="Arial" panose="020B0604020202020204" pitchFamily="34" charset="0"/>
                          <a:ea typeface="宋体" panose="02010600030101010101" pitchFamily="2" charset="-122"/>
                          <a:cs typeface="+mn-cs"/>
                        </a:rPr>
                        <a:t> NTN Enhancements (wait</a:t>
                      </a:r>
                      <a:r>
                        <a:rPr lang="en-US" altLang="zh-CN" sz="900" kern="1200" baseline="0" dirty="0">
                          <a:solidFill>
                            <a:srgbClr val="0000FF"/>
                          </a:solidFill>
                          <a:effectLst/>
                          <a:latin typeface="Arial" panose="020B0604020202020204" pitchFamily="34" charset="0"/>
                          <a:ea typeface="宋体" panose="02010600030101010101" pitchFamily="2" charset="-122"/>
                          <a:cs typeface="+mn-cs"/>
                        </a:rPr>
                        <a:t> for SA approval)</a:t>
                      </a:r>
                      <a:endParaRPr lang="zh-CN" sz="900" kern="1200" dirty="0">
                        <a:solidFill>
                          <a:srgbClr val="0000FF"/>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mn-cs"/>
                        </a:rPr>
                        <a:t>China Unicom</a:t>
                      </a:r>
                      <a:endParaRPr lang="zh-CN" altLang="en-US" sz="900" kern="1200" dirty="0">
                        <a:solidFill>
                          <a:srgbClr val="0000FF"/>
                        </a:solidFill>
                        <a:effectLst/>
                        <a:latin typeface="Arial" panose="020B0604020202020204" pitchFamily="34" charset="0"/>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lang="zh-CN" sz="900" kern="1200" dirty="0">
                        <a:solidFill>
                          <a:srgbClr val="0000FF"/>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mn-cs"/>
                        </a:rPr>
                        <a:t>FS_IOT_NTN</a:t>
                      </a:r>
                      <a:endParaRPr lang="zh-CN" altLang="en-US" sz="900" kern="1200" dirty="0">
                        <a:solidFill>
                          <a:srgbClr val="0000FF"/>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宋体" panose="02010600030101010101" pitchFamily="2" charset="-122"/>
                          <a:cs typeface="+mn-cs"/>
                        </a:rPr>
                        <a:t>S5-222579</a:t>
                      </a:r>
                      <a:endParaRPr lang="zh-CN" altLang="zh-CN" sz="900" kern="1200" dirty="0">
                        <a:solidFill>
                          <a:srgbClr val="0000FF"/>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20"/>
                  </a:ext>
                </a:extLst>
              </a:tr>
            </a:tbl>
          </a:graphicData>
        </a:graphic>
      </p:graphicFrame>
      <p:graphicFrame>
        <p:nvGraphicFramePr>
          <p:cNvPr id="3" name="表格 2"/>
          <p:cNvGraphicFramePr>
            <a:graphicFrameLocks noGrp="1"/>
          </p:cNvGraphicFramePr>
          <p:nvPr/>
        </p:nvGraphicFramePr>
        <p:xfrm>
          <a:off x="6433503" y="1037848"/>
          <a:ext cx="5543747" cy="2275523"/>
        </p:xfrm>
        <a:graphic>
          <a:graphicData uri="http://schemas.openxmlformats.org/drawingml/2006/table">
            <a:tbl>
              <a:tblPr>
                <a:tableStyleId>{5C22544A-7EE6-4342-B048-85BDC9FD1C3A}</a:tableStyleId>
              </a:tblPr>
              <a:tblGrid>
                <a:gridCol w="266240">
                  <a:extLst>
                    <a:ext uri="{9D8B030D-6E8A-4147-A177-3AD203B41FA5}">
                      <a16:colId xmlns:a16="http://schemas.microsoft.com/office/drawing/2014/main" val="20000"/>
                    </a:ext>
                  </a:extLst>
                </a:gridCol>
                <a:gridCol w="2835189">
                  <a:extLst>
                    <a:ext uri="{9D8B030D-6E8A-4147-A177-3AD203B41FA5}">
                      <a16:colId xmlns:a16="http://schemas.microsoft.com/office/drawing/2014/main" val="20001"/>
                    </a:ext>
                  </a:extLst>
                </a:gridCol>
                <a:gridCol w="555254">
                  <a:extLst>
                    <a:ext uri="{9D8B030D-6E8A-4147-A177-3AD203B41FA5}">
                      <a16:colId xmlns:a16="http://schemas.microsoft.com/office/drawing/2014/main" val="20002"/>
                    </a:ext>
                  </a:extLst>
                </a:gridCol>
                <a:gridCol w="1042572">
                  <a:extLst>
                    <a:ext uri="{9D8B030D-6E8A-4147-A177-3AD203B41FA5}">
                      <a16:colId xmlns:a16="http://schemas.microsoft.com/office/drawing/2014/main" val="20003"/>
                    </a:ext>
                  </a:extLst>
                </a:gridCol>
                <a:gridCol w="844492">
                  <a:extLst>
                    <a:ext uri="{9D8B030D-6E8A-4147-A177-3AD203B41FA5}">
                      <a16:colId xmlns:a16="http://schemas.microsoft.com/office/drawing/2014/main" val="20005"/>
                    </a:ext>
                  </a:extLst>
                </a:gridCol>
              </a:tblGrid>
              <a:tr h="171513">
                <a:tc gridSpan="5">
                  <a:txBody>
                    <a:bodyPr/>
                    <a:lstStyle/>
                    <a:p>
                      <a:pPr marL="0" algn="l" defTabSz="1219170" rtl="0" eaLnBrk="1" latinLnBrk="0" hangingPunct="1">
                        <a:spcAft>
                          <a:spcPts val="0"/>
                        </a:spcAft>
                      </a:pPr>
                      <a:r>
                        <a:rPr lang="en-US" altLang="zh-CN" sz="1200" b="1" kern="1200" dirty="0">
                          <a:solidFill>
                            <a:schemeClr val="dk1"/>
                          </a:solidFill>
                          <a:effectLst/>
                          <a:latin typeface="Arial" panose="020B0604020202020204" pitchFamily="34" charset="0"/>
                          <a:ea typeface="+mn-ea"/>
                          <a:cs typeface="Arial" panose="020B0604020202020204" pitchFamily="34" charset="0"/>
                        </a:rPr>
                        <a:t>Rel-18 OAM&amp;P Studies</a:t>
                      </a:r>
                      <a:endParaRPr lang="zh-CN" sz="105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140654">
                <a:tc gridSpan="5">
                  <a:txBody>
                    <a:bodyPr/>
                    <a:lstStyle/>
                    <a:p>
                      <a:pPr marL="0" algn="l" defTabSz="1219170" rtl="0" eaLnBrk="1" latinLnBrk="0" hangingPunct="1">
                        <a:spcAft>
                          <a:spcPts val="0"/>
                        </a:spcAft>
                      </a:pPr>
                      <a:r>
                        <a:rPr lang="en-US" altLang="zh-CN" sz="1000" b="1" kern="1200" dirty="0">
                          <a:solidFill>
                            <a:srgbClr val="FF0000"/>
                          </a:solidFill>
                          <a:effectLst/>
                          <a:latin typeface="Arial" panose="020B0604020202020204" pitchFamily="34" charset="0"/>
                          <a:ea typeface="+mn-ea"/>
                          <a:cs typeface="Arial" panose="020B0604020202020204" pitchFamily="34" charset="0"/>
                        </a:rPr>
                        <a:t>Support of New Services</a:t>
                      </a:r>
                      <a:endParaRPr lang="zh-CN" sz="1000" b="1" kern="1200" dirty="0">
                        <a:solidFill>
                          <a:srgbClr val="FF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hMerge="1">
                  <a:txBody>
                    <a:bodyPr/>
                    <a:lstStyle/>
                    <a:p>
                      <a:pPr algn="l">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240675">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19</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algn="l">
                        <a:spcAft>
                          <a:spcPts val="0"/>
                        </a:spcAft>
                      </a:pPr>
                      <a:r>
                        <a:rPr lang="en-US" sz="900" dirty="0">
                          <a:solidFill>
                            <a:srgbClr val="000000"/>
                          </a:solidFill>
                          <a:effectLst/>
                          <a:latin typeface="Arial" panose="020B0604020202020204" pitchFamily="34" charset="0"/>
                          <a:ea typeface="宋体" panose="02010600030101010101" pitchFamily="2" charset="-122"/>
                          <a:cs typeface="Arial" panose="020B0604020202020204" pitchFamily="34" charset="0"/>
                        </a:rPr>
                        <a:t>Study on enhancement of management of non-public networks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r>
                        <a:rPr lang="en-US" altLang="zh-CN" sz="900">
                          <a:latin typeface="Arial" panose="020B0604020202020204" pitchFamily="34" charset="0"/>
                          <a:cs typeface="Arial" panose="020B0604020202020204" pitchFamily="34" charset="0"/>
                        </a:rPr>
                        <a:t>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GB" sz="900" kern="12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FS_OAM_eNPN</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SP-211436</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2"/>
                  </a:ext>
                </a:extLst>
              </a:tr>
              <a:tr h="130082">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20</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new aspects of EE for 5G networks Phase 2</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a:solidFill>
                            <a:srgbClr val="000000"/>
                          </a:solidFill>
                          <a:effectLst/>
                          <a:latin typeface="Arial" panose="020B0604020202020204" pitchFamily="34" charset="0"/>
                          <a:ea typeface="+mn-ea"/>
                          <a:cs typeface="Arial" panose="020B0604020202020204" pitchFamily="34" charset="0"/>
                        </a:rPr>
                        <a:t>Orange</a:t>
                      </a: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FS_EE5G_Ph2</a:t>
                      </a: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SP-211440</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3"/>
                  </a:ext>
                </a:extLst>
              </a:tr>
              <a:tr h="240675">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21</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Network and Service Operations for Energy Utilities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a:solidFill>
                            <a:srgbClr val="000000"/>
                          </a:solidFill>
                          <a:effectLst/>
                          <a:latin typeface="Arial" panose="020B0604020202020204" pitchFamily="34" charset="0"/>
                          <a:ea typeface="+mn-ea"/>
                          <a:cs typeface="Arial" panose="020B0604020202020204" pitchFamily="34" charset="0"/>
                        </a:rPr>
                        <a:t>Samsung</a:t>
                      </a:r>
                    </a:p>
                    <a:p>
                      <a:endParaRPr lang="zh-CN" altLang="en-US" sz="9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FS_NSOEU</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SP-211622</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4"/>
                  </a:ext>
                </a:extLst>
              </a:tr>
              <a:tr h="228954">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22</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fontAlgn="t" latinLnBrk="0" hangingPunct="1">
                        <a:spcAft>
                          <a:spcPts val="0"/>
                        </a:spcAft>
                      </a:pPr>
                      <a:r>
                        <a:rPr lang="en-US" altLang="zh-CN" sz="9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Study </a:t>
                      </a:r>
                      <a:r>
                        <a:rPr lang="en-US" sz="9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on Key Quality Indicators(KQIs)for 5G service experience </a:t>
                      </a:r>
                    </a:p>
                  </a:txBody>
                  <a:tcPr marL="4763" marR="4763" marT="4763" marB="0">
                    <a:solidFill>
                      <a:schemeClr val="accent3">
                        <a:lumMod val="20000"/>
                        <a:lumOff val="80000"/>
                      </a:schemeClr>
                    </a:solidFill>
                  </a:tcPr>
                </a:tc>
                <a:tc>
                  <a:txBody>
                    <a:bodyPr/>
                    <a:lstStyle/>
                    <a:p>
                      <a:r>
                        <a:rPr lang="en-US" altLang="zh-CN" sz="900">
                          <a:latin typeface="Arial" panose="020B0604020202020204" pitchFamily="34" charset="0"/>
                          <a:cs typeface="Arial" panose="020B0604020202020204" pitchFamily="34" charset="0"/>
                        </a:rPr>
                        <a:t>Huawei</a:t>
                      </a:r>
                      <a:endParaRPr lang="zh-CN" altLang="en-US" sz="900">
                        <a:latin typeface="Arial" panose="020B0604020202020204" pitchFamily="34" charset="0"/>
                        <a:cs typeface="Arial" panose="020B0604020202020204" pitchFamily="34" charset="0"/>
                      </a:endParaRPr>
                    </a:p>
                  </a:txBody>
                  <a:tcPr marL="4763" marR="4763" marT="4763" marB="0">
                    <a:solidFill>
                      <a:schemeClr val="accent3">
                        <a:lumMod val="20000"/>
                        <a:lumOff val="80000"/>
                      </a:schemeClr>
                    </a:solidFill>
                  </a:tcPr>
                </a:tc>
                <a:tc>
                  <a:txBody>
                    <a:bodyPr/>
                    <a:lstStyle/>
                    <a:p>
                      <a:pPr marL="0" algn="l" defTabSz="1219170" rtl="0" eaLnBrk="1" fontAlgn="t" latinLnBrk="0" hangingPunct="1">
                        <a:spcAft>
                          <a:spcPts val="0"/>
                        </a:spcAft>
                      </a:pPr>
                      <a:r>
                        <a:rPr lang="en-US" sz="9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FS_KQI_5G</a:t>
                      </a:r>
                    </a:p>
                  </a:txBody>
                  <a:tcPr marL="4763" marR="4763" marT="4763" marB="0">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SP-211433</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5"/>
                  </a:ext>
                </a:extLst>
              </a:tr>
              <a:tr h="240675">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23</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Deterministic Communication Service Assurance</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900" kern="1200">
                          <a:solidFill>
                            <a:srgbClr val="000000"/>
                          </a:solidFill>
                          <a:effectLst/>
                          <a:latin typeface="Arial" panose="020B0604020202020204" pitchFamily="34" charset="0"/>
                          <a:ea typeface="+mn-ea"/>
                          <a:cs typeface="Arial" panose="020B0604020202020204" pitchFamily="34" charset="0"/>
                        </a:rPr>
                        <a:t>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FS_DCSA</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SP-211442</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6"/>
                  </a:ext>
                </a:extLst>
              </a:tr>
              <a:tr h="240675">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24</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management aspects of network slice management capability exposure</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Alibaba</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FS_NSCE</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SP-220142</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7"/>
                  </a:ext>
                </a:extLst>
              </a:tr>
              <a:tr h="240675">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25</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alignment with ETSI MEC for Edge computing management</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Huawei</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FS_MEC_ECM</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SP-220147</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8"/>
                  </a:ext>
                </a:extLst>
              </a:tr>
            </a:tbl>
          </a:graphicData>
        </a:graphic>
      </p:graphicFrame>
      <p:sp>
        <p:nvSpPr>
          <p:cNvPr id="7" name="矩形 6"/>
          <p:cNvSpPr/>
          <p:nvPr/>
        </p:nvSpPr>
        <p:spPr>
          <a:xfrm>
            <a:off x="411846" y="739001"/>
            <a:ext cx="8773296" cy="276999"/>
          </a:xfrm>
          <a:prstGeom prst="rect">
            <a:avLst/>
          </a:prstGeom>
          <a:solidFill>
            <a:schemeClr val="bg1"/>
          </a:solidFill>
        </p:spPr>
        <p:txBody>
          <a:bodyPr wrap="square">
            <a:spAutoFit/>
          </a:bodyPr>
          <a:lstStyle/>
          <a:p>
            <a:r>
              <a:rPr lang="en-US" altLang="zh-CN" sz="1200" b="1" dirty="0">
                <a:solidFill>
                  <a:srgbClr val="0000FF"/>
                </a:solidFill>
                <a:latin typeface="+mn-lt"/>
              </a:rPr>
              <a:t>Altogether </a:t>
            </a:r>
            <a:r>
              <a:rPr lang="en-US" altLang="zh-CN" sz="1200" b="1" dirty="0">
                <a:solidFill>
                  <a:srgbClr val="FF3300"/>
                </a:solidFill>
                <a:latin typeface="+mn-lt"/>
              </a:rPr>
              <a:t>34</a:t>
            </a:r>
            <a:r>
              <a:rPr lang="en-US" altLang="zh-CN" sz="1200" b="1" dirty="0">
                <a:solidFill>
                  <a:srgbClr val="0000FF"/>
                </a:solidFill>
                <a:latin typeface="+mn-lt"/>
              </a:rPr>
              <a:t> WIs/Sis, including 23 ongoing Sis and 8 ongoing </a:t>
            </a:r>
            <a:r>
              <a:rPr lang="en-US" altLang="zh-CN" sz="1200" b="1" dirty="0" err="1">
                <a:solidFill>
                  <a:srgbClr val="0000FF"/>
                </a:solidFill>
                <a:latin typeface="+mn-lt"/>
              </a:rPr>
              <a:t>Wis</a:t>
            </a:r>
            <a:r>
              <a:rPr lang="en-US" altLang="zh-CN" sz="1200" b="1" dirty="0">
                <a:solidFill>
                  <a:srgbClr val="0000FF"/>
                </a:solidFill>
                <a:latin typeface="+mn-lt"/>
              </a:rPr>
              <a:t>, 2 SIs and 1 WI are waiting for SA approval. </a:t>
            </a:r>
          </a:p>
        </p:txBody>
      </p:sp>
    </p:spTree>
    <p:extLst>
      <p:ext uri="{BB962C8B-B14F-4D97-AF65-F5344CB8AC3E}">
        <p14:creationId xmlns:p14="http://schemas.microsoft.com/office/powerpoint/2010/main" val="38885727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eaLnBrk="1" fontAlgn="t" hangingPunct="1"/>
            <a:r>
              <a:rPr lang="en-US" altLang="zh-CN" sz="3200" kern="0" dirty="0"/>
              <a:t>Rel-17 WI </a:t>
            </a:r>
            <a:r>
              <a:rPr lang="en-US" altLang="zh-CN" sz="3200" kern="0" dirty="0" err="1"/>
              <a:t>eQOE</a:t>
            </a:r>
            <a:r>
              <a:rPr lang="en-US" altLang="zh-CN" sz="3200" kern="0" dirty="0"/>
              <a:t>/MSAC/</a:t>
            </a:r>
            <a:r>
              <a:rPr lang="en-US" altLang="zh-CN" sz="3200" dirty="0"/>
              <a:t>ECM/</a:t>
            </a:r>
            <a:r>
              <a:rPr lang="en-US" altLang="zh-CN" sz="3200" dirty="0" err="1"/>
              <a:t>eNETSLICE_PRO</a:t>
            </a:r>
            <a:endParaRPr lang="zh-CN" altLang="zh-CN" sz="3200" dirty="0"/>
          </a:p>
          <a:p>
            <a:pPr eaLnBrk="1" fontAlgn="t" hangingPunct="1"/>
            <a:endParaRPr lang="zh-CN" altLang="zh-CN" sz="2800" dirty="0"/>
          </a:p>
          <a:p>
            <a:endParaRPr lang="sv-SE" sz="3200" kern="0" dirty="0"/>
          </a:p>
        </p:txBody>
      </p:sp>
      <p:sp>
        <p:nvSpPr>
          <p:cNvPr id="9" name="矩形 8"/>
          <p:cNvSpPr/>
          <p:nvPr/>
        </p:nvSpPr>
        <p:spPr>
          <a:xfrm>
            <a:off x="6870357" y="3547616"/>
            <a:ext cx="5227859" cy="2123658"/>
          </a:xfrm>
          <a:prstGeom prst="rect">
            <a:avLst/>
          </a:prstGeom>
          <a:ln>
            <a:noFill/>
          </a:ln>
        </p:spPr>
        <p:txBody>
          <a:bodyPr wrap="square">
            <a:spAutoFit/>
          </a:bodyPr>
          <a:lstStyle/>
          <a:p>
            <a:r>
              <a:rPr lang="en-US" altLang="zh-CN" sz="1200" b="1" dirty="0">
                <a:solidFill>
                  <a:srgbClr val="FF0000"/>
                </a:solidFill>
                <a:latin typeface="+mn-lt"/>
                <a:cs typeface="Arial" charset="0"/>
              </a:rPr>
              <a:t>ECM: </a:t>
            </a:r>
            <a:r>
              <a:rPr lang="en-US" altLang="zh-CN" sz="1200" dirty="0">
                <a:solidFill>
                  <a:prstClr val="black"/>
                </a:solidFill>
                <a:latin typeface="+mn-lt"/>
                <a:cs typeface="Arial" charset="0"/>
              </a:rPr>
              <a:t>:</a:t>
            </a:r>
          </a:p>
          <a:p>
            <a:pPr marL="171450" indent="-171450">
              <a:buFont typeface="Wingdings" panose="05000000000000000000" pitchFamily="2" charset="2"/>
              <a:buChar char="Ø"/>
            </a:pPr>
            <a:r>
              <a:rPr lang="en-US" altLang="zh-CN" sz="1200" dirty="0">
                <a:solidFill>
                  <a:prstClr val="black"/>
                </a:solidFill>
                <a:latin typeface="+mn-lt"/>
                <a:cs typeface="Arial" charset="0"/>
              </a:rPr>
              <a:t>All the comments raised by MCC in #142e were addressed. </a:t>
            </a:r>
          </a:p>
          <a:p>
            <a:pPr marL="171450" indent="-171450">
              <a:buFont typeface="Wingdings" panose="05000000000000000000" pitchFamily="2" charset="2"/>
              <a:buChar char="Ø"/>
            </a:pPr>
            <a:r>
              <a:rPr lang="en-US" altLang="zh-CN" sz="1200" b="1" dirty="0">
                <a:latin typeface="+mn-lt"/>
              </a:rPr>
              <a:t>By this the WI is completed.</a:t>
            </a:r>
            <a:endParaRPr lang="en-US" altLang="zh-CN" sz="1200" b="1" dirty="0">
              <a:solidFill>
                <a:prstClr val="black"/>
              </a:solidFill>
              <a:latin typeface="+mn-lt"/>
              <a:cs typeface="Arial" charset="0"/>
            </a:endParaRPr>
          </a:p>
          <a:p>
            <a:pPr marL="171450" indent="-171450">
              <a:buFont typeface="Wingdings" panose="05000000000000000000" pitchFamily="2" charset="2"/>
              <a:buChar char="Ø"/>
            </a:pPr>
            <a:endParaRPr lang="en-US" altLang="zh-CN" sz="1200" dirty="0">
              <a:solidFill>
                <a:prstClr val="black"/>
              </a:solidFill>
              <a:latin typeface="+mn-lt"/>
              <a:cs typeface="Arial" charset="0"/>
            </a:endParaRPr>
          </a:p>
          <a:p>
            <a:r>
              <a:rPr lang="en-US" altLang="zh-CN" sz="1200" b="1" dirty="0" err="1">
                <a:solidFill>
                  <a:srgbClr val="FF0000"/>
                </a:solidFill>
                <a:latin typeface="+mn-lt"/>
                <a:cs typeface="Arial" charset="0"/>
              </a:rPr>
              <a:t>eNETSLICE_PRO</a:t>
            </a:r>
            <a:r>
              <a:rPr lang="en-US" altLang="zh-CN" sz="1200" b="1" dirty="0">
                <a:solidFill>
                  <a:srgbClr val="FF0000"/>
                </a:solidFill>
                <a:latin typeface="+mn-lt"/>
                <a:cs typeface="Arial" charset="0"/>
              </a:rPr>
              <a:t>:</a:t>
            </a:r>
          </a:p>
          <a:p>
            <a:pPr marL="171450" lvl="0" indent="-171450">
              <a:buFont typeface="Wingdings" panose="05000000000000000000" pitchFamily="2" charset="2"/>
              <a:buChar char="Ø"/>
            </a:pPr>
            <a:r>
              <a:rPr lang="en-US" altLang="zh-CN" sz="1200" dirty="0">
                <a:solidFill>
                  <a:prstClr val="black"/>
                </a:solidFill>
                <a:latin typeface="Calibri"/>
                <a:cs typeface="Arial" charset="0"/>
              </a:rPr>
              <a:t>Group agreed on the contribution providing details of </a:t>
            </a:r>
            <a:r>
              <a:rPr lang="en-US" altLang="zh-CN" sz="1200" dirty="0" err="1">
                <a:solidFill>
                  <a:prstClr val="black"/>
                </a:solidFill>
                <a:latin typeface="Calibri"/>
                <a:cs typeface="Arial" charset="0"/>
              </a:rPr>
              <a:t>NetworkSliceSubnetProvider</a:t>
            </a:r>
            <a:r>
              <a:rPr lang="en-US" altLang="zh-CN" sz="1200" dirty="0">
                <a:solidFill>
                  <a:prstClr val="black"/>
                </a:solidFill>
                <a:latin typeface="Calibri"/>
                <a:cs typeface="Arial" charset="0"/>
              </a:rPr>
              <a:t> capabilities. The only objective left is to add asynchronous support to the procedures in 28.531. </a:t>
            </a:r>
            <a:r>
              <a:rPr lang="en-US" altLang="zh-CN" sz="1200" dirty="0">
                <a:solidFill>
                  <a:prstClr val="black"/>
                </a:solidFill>
                <a:latin typeface="+mn-lt"/>
                <a:cs typeface="Arial" charset="0"/>
              </a:rPr>
              <a:t>Completion rate is now 85%. </a:t>
            </a:r>
            <a:r>
              <a:rPr lang="en-US" altLang="zh-CN" sz="1200" dirty="0">
                <a:solidFill>
                  <a:prstClr val="black"/>
                </a:solidFill>
                <a:latin typeface="Calibri"/>
                <a:cs typeface="Arial" charset="0"/>
              </a:rPr>
              <a:t>Group agreed to </a:t>
            </a:r>
            <a:r>
              <a:rPr lang="en-US" altLang="zh-CN" sz="1200" b="1" dirty="0">
                <a:solidFill>
                  <a:prstClr val="black"/>
                </a:solidFill>
                <a:latin typeface="Calibri"/>
                <a:cs typeface="Arial" charset="0"/>
              </a:rPr>
              <a:t>postpone this WID to Rel-18. </a:t>
            </a:r>
          </a:p>
          <a:p>
            <a:endParaRPr lang="en-US" altLang="zh-CN" sz="1200" b="1" dirty="0">
              <a:solidFill>
                <a:srgbClr val="FF0000"/>
              </a:solidFill>
              <a:latin typeface="+mn-lt"/>
              <a:cs typeface="Arial" charset="0"/>
            </a:endParaRPr>
          </a:p>
          <a:p>
            <a:pPr marL="171450" indent="-171450">
              <a:buFont typeface="Wingdings" panose="05000000000000000000" pitchFamily="2" charset="2"/>
              <a:buChar char="Ø"/>
            </a:pPr>
            <a:endParaRPr lang="en-US" altLang="zh-CN" sz="1200" dirty="0">
              <a:solidFill>
                <a:prstClr val="black"/>
              </a:solidFill>
              <a:latin typeface="+mn-lt"/>
              <a:cs typeface="Arial" charset="0"/>
            </a:endParaRPr>
          </a:p>
        </p:txBody>
      </p:sp>
      <p:sp>
        <p:nvSpPr>
          <p:cNvPr id="10" name="文本框 9"/>
          <p:cNvSpPr txBox="1"/>
          <p:nvPr/>
        </p:nvSpPr>
        <p:spPr>
          <a:xfrm>
            <a:off x="205572" y="3218902"/>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812063266"/>
              </p:ext>
            </p:extLst>
          </p:nvPr>
        </p:nvGraphicFramePr>
        <p:xfrm>
          <a:off x="205572" y="838103"/>
          <a:ext cx="11681825" cy="2366722"/>
        </p:xfrm>
        <a:graphic>
          <a:graphicData uri="http://schemas.openxmlformats.org/drawingml/2006/table">
            <a:tbl>
              <a:tblPr firstRow="1" bandRow="1">
                <a:tableStyleId>{5C22544A-7EE6-4342-B048-85BDC9FD1C3A}</a:tableStyleId>
              </a:tblPr>
              <a:tblGrid>
                <a:gridCol w="788313">
                  <a:extLst>
                    <a:ext uri="{9D8B030D-6E8A-4147-A177-3AD203B41FA5}">
                      <a16:colId xmlns:a16="http://schemas.microsoft.com/office/drawing/2014/main" val="20000"/>
                    </a:ext>
                  </a:extLst>
                </a:gridCol>
                <a:gridCol w="1949340">
                  <a:extLst>
                    <a:ext uri="{9D8B030D-6E8A-4147-A177-3AD203B41FA5}">
                      <a16:colId xmlns:a16="http://schemas.microsoft.com/office/drawing/2014/main" val="20001"/>
                    </a:ext>
                  </a:extLst>
                </a:gridCol>
                <a:gridCol w="1504950">
                  <a:extLst>
                    <a:ext uri="{9D8B030D-6E8A-4147-A177-3AD203B41FA5}">
                      <a16:colId xmlns:a16="http://schemas.microsoft.com/office/drawing/2014/main" val="20002"/>
                    </a:ext>
                  </a:extLst>
                </a:gridCol>
                <a:gridCol w="2174243">
                  <a:extLst>
                    <a:ext uri="{9D8B030D-6E8A-4147-A177-3AD203B41FA5}">
                      <a16:colId xmlns:a16="http://schemas.microsoft.com/office/drawing/2014/main" val="20003"/>
                    </a:ext>
                  </a:extLst>
                </a:gridCol>
                <a:gridCol w="1007795">
                  <a:extLst>
                    <a:ext uri="{9D8B030D-6E8A-4147-A177-3AD203B41FA5}">
                      <a16:colId xmlns:a16="http://schemas.microsoft.com/office/drawing/2014/main" val="20004"/>
                    </a:ext>
                  </a:extLst>
                </a:gridCol>
                <a:gridCol w="1461649">
                  <a:extLst>
                    <a:ext uri="{9D8B030D-6E8A-4147-A177-3AD203B41FA5}">
                      <a16:colId xmlns:a16="http://schemas.microsoft.com/office/drawing/2014/main" val="20005"/>
                    </a:ext>
                  </a:extLst>
                </a:gridCol>
                <a:gridCol w="771207">
                  <a:extLst>
                    <a:ext uri="{9D8B030D-6E8A-4147-A177-3AD203B41FA5}">
                      <a16:colId xmlns:a16="http://schemas.microsoft.com/office/drawing/2014/main" val="20006"/>
                    </a:ext>
                  </a:extLst>
                </a:gridCol>
                <a:gridCol w="1153299">
                  <a:extLst>
                    <a:ext uri="{9D8B030D-6E8A-4147-A177-3AD203B41FA5}">
                      <a16:colId xmlns:a16="http://schemas.microsoft.com/office/drawing/2014/main" val="20007"/>
                    </a:ext>
                  </a:extLst>
                </a:gridCol>
                <a:gridCol w="871029">
                  <a:extLst>
                    <a:ext uri="{9D8B030D-6E8A-4147-A177-3AD203B41FA5}">
                      <a16:colId xmlns:a16="http://schemas.microsoft.com/office/drawing/2014/main" val="20008"/>
                    </a:ext>
                  </a:extLst>
                </a:gridCol>
              </a:tblGrid>
              <a:tr h="337665">
                <a:tc>
                  <a:txBody>
                    <a:bodyPr/>
                    <a:lstStyle/>
                    <a:p>
                      <a:pPr algn="ctr">
                        <a:spcAft>
                          <a:spcPts val="0"/>
                        </a:spcAft>
                      </a:pPr>
                      <a:r>
                        <a:rPr lang="en-GB" sz="1400" b="1" kern="1200" dirty="0">
                          <a:solidFill>
                            <a:schemeClr val="lt1"/>
                          </a:solidFill>
                          <a:latin typeface="+mn-lt"/>
                          <a:ea typeface="+mn-ea"/>
                          <a:cs typeface="Arial" panose="020B0604020202020204" pitchFamily="34" charset="0"/>
                        </a:rPr>
                        <a:t>WI code</a:t>
                      </a:r>
                      <a:endParaRPr lang="sv-SE" sz="14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400" b="1" kern="1200" dirty="0">
                          <a:solidFill>
                            <a:schemeClr val="lt1"/>
                          </a:solidFill>
                          <a:latin typeface="+mn-lt"/>
                          <a:ea typeface="+mn-ea"/>
                          <a:cs typeface="Arial" panose="020B0604020202020204" pitchFamily="34" charset="0"/>
                        </a:rPr>
                        <a:t>WI Title</a:t>
                      </a:r>
                      <a:endParaRPr lang="sv-SE" sz="14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err="1">
                          <a:latin typeface="+mn-lt"/>
                          <a:cs typeface="Arial" panose="020B0604020202020204" pitchFamily="34" charset="0"/>
                        </a:rPr>
                        <a:t>Completion</a:t>
                      </a:r>
                      <a:r>
                        <a:rPr lang="sv-SE" sz="1400" dirty="0">
                          <a:latin typeface="+mn-lt"/>
                          <a:cs typeface="Arial" panose="020B0604020202020204" pitchFamily="34" charset="0"/>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a:latin typeface="+mn-lt"/>
                          <a:cs typeface="Arial" panose="020B0604020202020204" pitchFamily="34" charset="0"/>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err="1">
                          <a:latin typeface="+mn-lt"/>
                          <a:cs typeface="Arial" panose="020B0604020202020204" pitchFamily="34" charset="0"/>
                        </a:rPr>
                        <a:t>Tdoc</a:t>
                      </a:r>
                      <a:r>
                        <a:rPr lang="en-US" altLang="zh-CN" sz="1400" dirty="0">
                          <a:latin typeface="+mn-lt"/>
                          <a:cs typeface="Arial" panose="020B0604020202020204" pitchFamily="34" charset="0"/>
                        </a:rPr>
                        <a:t> reference</a:t>
                      </a:r>
                      <a:endParaRPr lang="sv-SE" sz="1400" dirty="0">
                        <a:latin typeface="+mn-lt"/>
                        <a:cs typeface="Arial" panose="020B0604020202020204" pitchFamily="34" charset="0"/>
                      </a:endParaRPr>
                    </a:p>
                  </a:txBody>
                  <a:tcPr anchor="ctr">
                    <a:solidFill>
                      <a:srgbClr val="92D050"/>
                    </a:solidFill>
                  </a:tcPr>
                </a:tc>
                <a:tc>
                  <a:txBody>
                    <a:bodyPr/>
                    <a:lstStyle/>
                    <a:p>
                      <a:pPr algn="ctr"/>
                      <a:r>
                        <a:rPr lang="sv-SE" sz="1400" dirty="0">
                          <a:latin typeface="+mn-lt"/>
                          <a:cs typeface="Arial" panose="020B0604020202020204" pitchFamily="34" charset="0"/>
                        </a:rPr>
                        <a:t>Target date</a:t>
                      </a:r>
                    </a:p>
                  </a:txBody>
                  <a:tcPr anchor="ctr">
                    <a:solidFill>
                      <a:srgbClr val="92D050"/>
                    </a:solidFill>
                  </a:tcPr>
                </a:tc>
                <a:tc>
                  <a:txBody>
                    <a:bodyPr/>
                    <a:lstStyle/>
                    <a:p>
                      <a:pPr algn="ctr"/>
                      <a:r>
                        <a:rPr lang="sv-SE" sz="1400" dirty="0">
                          <a:latin typeface="+mn-lt"/>
                          <a:cs typeface="Arial" panose="020B0604020202020204" pitchFamily="34" charset="0"/>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400" dirty="0">
                          <a:latin typeface="+mn-lt"/>
                          <a:cs typeface="Arial" panose="020B0604020202020204" pitchFamily="34" charset="0"/>
                        </a:rPr>
                        <a:t>Related</a:t>
                      </a:r>
                      <a:r>
                        <a:rPr lang="sv-SE" altLang="zh-CN" sz="1400" baseline="0" dirty="0">
                          <a:latin typeface="+mn-lt"/>
                          <a:cs typeface="Arial" panose="020B0604020202020204" pitchFamily="34" charset="0"/>
                        </a:rPr>
                        <a:t> groups</a:t>
                      </a:r>
                      <a:endParaRPr lang="sv-SE" sz="1400" dirty="0">
                        <a:latin typeface="+mn-lt"/>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400" dirty="0">
                          <a:latin typeface="+mn-lt"/>
                          <a:cs typeface="Arial" panose="020B0604020202020204" pitchFamily="34" charset="0"/>
                        </a:rPr>
                        <a:t>Related</a:t>
                      </a:r>
                      <a:r>
                        <a:rPr lang="sv-SE" sz="1400" baseline="0" dirty="0">
                          <a:latin typeface="+mn-lt"/>
                          <a:cs typeface="Arial" panose="020B0604020202020204" pitchFamily="34" charset="0"/>
                        </a:rPr>
                        <a:t> </a:t>
                      </a:r>
                      <a:r>
                        <a:rPr lang="en-US" altLang="zh-CN" sz="1400" dirty="0">
                          <a:latin typeface="+mn-lt"/>
                          <a:cs typeface="Arial" panose="020B0604020202020204" pitchFamily="34" charset="0"/>
                        </a:rPr>
                        <a:t>topic</a:t>
                      </a:r>
                      <a:endParaRPr lang="sv-SE" sz="1400" dirty="0">
                        <a:latin typeface="+mn-lt"/>
                        <a:cs typeface="Arial" panose="020B0604020202020204" pitchFamily="34" charset="0"/>
                      </a:endParaRPr>
                    </a:p>
                  </a:txBody>
                  <a:tcPr anchor="ctr">
                    <a:solidFill>
                      <a:srgbClr val="92D050"/>
                    </a:solidFill>
                  </a:tcPr>
                </a:tc>
                <a:extLst>
                  <a:ext uri="{0D108BD9-81ED-4DB2-BD59-A6C34878D82A}">
                    <a16:rowId xmlns:a16="http://schemas.microsoft.com/office/drawing/2014/main" val="10000"/>
                  </a:ext>
                </a:extLst>
              </a:tr>
              <a:tr h="407219">
                <a:tc>
                  <a:txBody>
                    <a:bodyPr/>
                    <a:lstStyle/>
                    <a:p>
                      <a:pPr algn="ctr">
                        <a:spcAft>
                          <a:spcPts val="0"/>
                        </a:spcAft>
                      </a:pPr>
                      <a:r>
                        <a:rPr lang="en-GB" sz="1100" b="1" dirty="0" err="1">
                          <a:solidFill>
                            <a:schemeClr val="tx1"/>
                          </a:solidFill>
                          <a:effectLst/>
                          <a:latin typeface="+mn-lt"/>
                          <a:ea typeface="宋体" panose="02010600030101010101" pitchFamily="2" charset="-122"/>
                          <a:cs typeface="Arial" panose="020B0604020202020204" pitchFamily="34" charset="0"/>
                        </a:rPr>
                        <a:t>eQoE</a:t>
                      </a:r>
                      <a:endParaRPr lang="zh-CN" sz="1100" b="1"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100" dirty="0">
                          <a:solidFill>
                            <a:srgbClr val="000000"/>
                          </a:solidFill>
                          <a:effectLst/>
                          <a:latin typeface="+mn-lt"/>
                          <a:ea typeface="宋体" panose="02010600030101010101" pitchFamily="2" charset="-122"/>
                          <a:cs typeface="Arial" panose="020B0604020202020204" pitchFamily="34" charset="0"/>
                        </a:rPr>
                        <a:t>Enhancement of </a:t>
                      </a:r>
                      <a:r>
                        <a:rPr lang="en-GB" sz="1100" dirty="0" err="1">
                          <a:solidFill>
                            <a:srgbClr val="000000"/>
                          </a:solidFill>
                          <a:effectLst/>
                          <a:latin typeface="+mn-lt"/>
                          <a:ea typeface="宋体" panose="02010600030101010101" pitchFamily="2" charset="-122"/>
                          <a:cs typeface="Arial" panose="020B0604020202020204" pitchFamily="34" charset="0"/>
                        </a:rPr>
                        <a:t>QoE</a:t>
                      </a:r>
                      <a:r>
                        <a:rPr lang="en-GB" sz="1100" dirty="0">
                          <a:solidFill>
                            <a:srgbClr val="000000"/>
                          </a:solidFill>
                          <a:effectLst/>
                          <a:latin typeface="+mn-lt"/>
                          <a:ea typeface="宋体" panose="02010600030101010101" pitchFamily="2" charset="-122"/>
                          <a:cs typeface="Arial" panose="020B0604020202020204" pitchFamily="34" charset="0"/>
                        </a:rPr>
                        <a:t> Measurement Collection</a:t>
                      </a:r>
                      <a:endParaRPr lang="zh-CN" sz="1100" dirty="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dk1"/>
                          </a:solidFill>
                          <a:effectLst/>
                          <a:latin typeface="+mn-lt"/>
                          <a:ea typeface="+mn-ea"/>
                          <a:cs typeface="Arial" panose="020B0604020202020204" pitchFamily="34" charset="0"/>
                        </a:rPr>
                        <a:t>90%-&gt;95% </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en-US" altLang="zh-CN" sz="1100" b="0" kern="1200" dirty="0">
                        <a:solidFill>
                          <a:schemeClr val="dk1"/>
                        </a:solidFill>
                        <a:effectLst/>
                        <a:latin typeface="+mn-lt"/>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effectLst/>
                          <a:highlight>
                            <a:srgbClr val="FFFF00"/>
                          </a:highlight>
                          <a:latin typeface="+mn-lt"/>
                          <a:ea typeface="+mn-ea"/>
                          <a:cs typeface="Arial" panose="020B0604020202020204" pitchFamily="34" charset="0"/>
                        </a:rPr>
                        <a:t>(moved to Re-18)</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100" b="0" kern="1200" dirty="0">
                          <a:solidFill>
                            <a:schemeClr val="dk1"/>
                          </a:solidFill>
                          <a:effectLst/>
                          <a:latin typeface="+mn-lt"/>
                          <a:ea typeface="+mn-ea"/>
                          <a:cs typeface="Arial" panose="020B0604020202020204" pitchFamily="34" charset="0"/>
                        </a:rPr>
                        <a:t>TS28.307/28.308/28.309/28.404/28.405/28.406/28.622/28.623/28.533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dk1"/>
                          </a:solidFill>
                          <a:effectLst/>
                          <a:latin typeface="+mn-lt"/>
                          <a:ea typeface="+mn-ea"/>
                          <a:cs typeface="Arial" panose="020B0604020202020204" pitchFamily="34" charset="0"/>
                        </a:rPr>
                        <a:t>SP-200193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1" kern="1200" dirty="0">
                          <a:solidFill>
                            <a:schemeClr val="tx1"/>
                          </a:solidFill>
                          <a:effectLst/>
                          <a:latin typeface="+mn-lt"/>
                          <a:ea typeface="+mn-ea"/>
                          <a:cs typeface="Arial" panose="020B0604020202020204" pitchFamily="34" charset="0"/>
                        </a:rPr>
                        <a:t>SA#96 (Jun. 2022)-&gt; </a:t>
                      </a:r>
                      <a:r>
                        <a:rPr lang="en-GB" altLang="zh-CN" sz="1100" b="1" kern="1200" baseline="0" dirty="0">
                          <a:solidFill>
                            <a:schemeClr val="tx1"/>
                          </a:solidFill>
                          <a:effectLst/>
                          <a:latin typeface="+mn-lt"/>
                          <a:ea typeface="+mn-ea"/>
                          <a:cs typeface="Arial" panose="020B0604020202020204" pitchFamily="34" charset="0"/>
                        </a:rPr>
                        <a:t>SA#98 </a:t>
                      </a:r>
                      <a:r>
                        <a:rPr lang="en-US" altLang="zh-CN" sz="1100" b="1" kern="1200" baseline="0" dirty="0">
                          <a:solidFill>
                            <a:schemeClr val="tx1"/>
                          </a:solidFill>
                          <a:effectLst/>
                          <a:latin typeface="+mn-lt"/>
                          <a:ea typeface="+mn-ea"/>
                          <a:cs typeface="Arial" panose="020B0604020202020204" pitchFamily="34" charset="0"/>
                        </a:rPr>
                        <a:t>(</a:t>
                      </a:r>
                      <a:r>
                        <a:rPr lang="en-GB" altLang="zh-CN" sz="1100" b="1" kern="1200" baseline="0" dirty="0">
                          <a:solidFill>
                            <a:schemeClr val="tx1"/>
                          </a:solidFill>
                          <a:effectLst/>
                          <a:latin typeface="+mn-lt"/>
                          <a:ea typeface="+mn-ea"/>
                          <a:cs typeface="Arial" panose="020B0604020202020204" pitchFamily="34" charset="0"/>
                        </a:rPr>
                        <a:t>Dec 2022)</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1" kern="1200" baseline="0" dirty="0">
                          <a:solidFill>
                            <a:schemeClr val="tx1"/>
                          </a:solidFill>
                          <a:effectLst/>
                          <a:latin typeface="+mn-lt"/>
                          <a:ea typeface="+mn-ea"/>
                          <a:cs typeface="Arial" panose="020B0604020202020204" pitchFamily="34" charset="0"/>
                        </a:rPr>
                        <a:t>(move to Rel-18)</a:t>
                      </a:r>
                      <a:endParaRPr lang="sv-SE" altLang="zh-CN" sz="1100" b="1"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dk1"/>
                          </a:solidFill>
                          <a:effectLst/>
                          <a:latin typeface="+mn-lt"/>
                          <a:ea typeface="+mn-ea"/>
                          <a:cs typeface="Arial" panose="020B0604020202020204" pitchFamily="34" charset="0"/>
                        </a:rPr>
                        <a:t>Ericsson</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a:solidFill>
                            <a:schemeClr val="tx1"/>
                          </a:solidFill>
                          <a:effectLst/>
                          <a:latin typeface="+mn-lt"/>
                          <a:ea typeface="+mn-ea"/>
                          <a:cs typeface="Arial" panose="020B0604020202020204" pitchFamily="34" charset="0"/>
                        </a:rPr>
                        <a:t>RAN2/RAN3/SA4</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507442">
                <a:tc>
                  <a:txBody>
                    <a:bodyPr/>
                    <a:lstStyle/>
                    <a:p>
                      <a:pPr algn="ctr">
                        <a:spcAft>
                          <a:spcPts val="0"/>
                        </a:spcAft>
                      </a:pPr>
                      <a:r>
                        <a:rPr lang="en-US" altLang="zh-CN" sz="1100" b="1" dirty="0">
                          <a:solidFill>
                            <a:schemeClr val="tx1"/>
                          </a:solidFill>
                          <a:effectLst/>
                          <a:latin typeface="+mn-lt"/>
                          <a:ea typeface="+mn-ea"/>
                        </a:rPr>
                        <a:t>MSAC</a:t>
                      </a:r>
                      <a:endParaRPr lang="zh-CN" sz="1100" b="1" dirty="0">
                        <a:solidFill>
                          <a:schemeClr val="tx1"/>
                        </a:solidFill>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US" altLang="zh-CN" sz="1100" dirty="0">
                          <a:effectLst/>
                          <a:latin typeface="+mn-lt"/>
                          <a:ea typeface="+mn-ea"/>
                        </a:rPr>
                        <a:t>Access control for management service</a:t>
                      </a:r>
                      <a:endParaRPr lang="zh-CN" sz="1100" dirty="0">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en-US" altLang="zh-CN" sz="1100" b="0" kern="1200" dirty="0">
                          <a:solidFill>
                            <a:schemeClr val="dk1"/>
                          </a:solidFill>
                          <a:effectLst/>
                          <a:latin typeface="+mn-lt"/>
                          <a:ea typeface="+mn-ea"/>
                          <a:cs typeface="Arial" panose="020B0604020202020204" pitchFamily="34" charset="0"/>
                        </a:rPr>
                        <a:t>60%-&gt;67% </a:t>
                      </a:r>
                    </a:p>
                    <a:p>
                      <a:pPr marL="0" marR="0" lvl="0" indent="0" algn="ctr" defTabSz="1219170" rtl="0" eaLnBrk="1" fontAlgn="auto" latinLnBrk="0" hangingPunct="1">
                        <a:lnSpc>
                          <a:spcPct val="100000"/>
                        </a:lnSpc>
                        <a:spcBef>
                          <a:spcPts val="1200"/>
                        </a:spcBef>
                        <a:spcAft>
                          <a:spcPts val="0"/>
                        </a:spcAft>
                        <a:buClrTx/>
                        <a:buSzTx/>
                        <a:buFontTx/>
                        <a:buNone/>
                        <a:tabLst/>
                        <a:defRPr/>
                      </a:pPr>
                      <a:r>
                        <a:rPr lang="en-US" altLang="zh-CN" sz="1100" b="0" kern="1200" dirty="0">
                          <a:solidFill>
                            <a:schemeClr val="tx1"/>
                          </a:solidFill>
                          <a:effectLst/>
                          <a:highlight>
                            <a:srgbClr val="FFFF00"/>
                          </a:highlight>
                          <a:latin typeface="+mn-lt"/>
                          <a:ea typeface="+mn-ea"/>
                          <a:cs typeface="Arial" panose="020B0604020202020204" pitchFamily="34" charset="0"/>
                        </a:rPr>
                        <a:t>(moved to Re-18)</a:t>
                      </a:r>
                      <a:endParaRPr lang="sv-SE" altLang="zh-CN"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chemeClr val="dk1"/>
                          </a:solidFill>
                          <a:effectLst/>
                          <a:latin typeface="+mn-lt"/>
                          <a:ea typeface="SimSun" panose="02010600030101010101" pitchFamily="2" charset="-122"/>
                          <a:cs typeface="+mn-cs"/>
                        </a:rPr>
                        <a:t>TS28.533/28.622/28.623/28.532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SimSun" panose="02010600030101010101" pitchFamily="2" charset="-122"/>
                          <a:cs typeface="+mn-cs"/>
                        </a:rPr>
                        <a:t>SP-210859</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1" kern="1200" dirty="0">
                          <a:solidFill>
                            <a:schemeClr val="tx1"/>
                          </a:solidFill>
                          <a:effectLst/>
                          <a:latin typeface="+mn-lt"/>
                          <a:ea typeface="+mn-ea"/>
                          <a:cs typeface="Arial" panose="020B0604020202020204" pitchFamily="34" charset="0"/>
                        </a:rPr>
                        <a:t>SA#96 (Jun. 2022)-&gt;</a:t>
                      </a:r>
                      <a:r>
                        <a:rPr lang="en-GB" altLang="zh-CN" sz="1100" b="1" kern="1200" baseline="0" dirty="0">
                          <a:solidFill>
                            <a:schemeClr val="tx1"/>
                          </a:solidFill>
                          <a:effectLst/>
                          <a:latin typeface="+mn-lt"/>
                          <a:ea typeface="+mn-ea"/>
                          <a:cs typeface="Arial" panose="020B0604020202020204" pitchFamily="34" charset="0"/>
                        </a:rPr>
                        <a:t>  SA#98 </a:t>
                      </a:r>
                      <a:r>
                        <a:rPr lang="en-US" altLang="zh-CN" sz="1100" b="1" kern="1200" baseline="0" dirty="0">
                          <a:solidFill>
                            <a:schemeClr val="tx1"/>
                          </a:solidFill>
                          <a:effectLst/>
                          <a:latin typeface="+mn-lt"/>
                          <a:ea typeface="+mn-ea"/>
                          <a:cs typeface="Arial" panose="020B0604020202020204" pitchFamily="34" charset="0"/>
                        </a:rPr>
                        <a:t>(</a:t>
                      </a:r>
                      <a:r>
                        <a:rPr lang="en-GB" altLang="zh-CN" sz="1100" b="1" kern="1200" baseline="0" dirty="0">
                          <a:solidFill>
                            <a:schemeClr val="tx1"/>
                          </a:solidFill>
                          <a:effectLst/>
                          <a:latin typeface="+mn-lt"/>
                          <a:ea typeface="+mn-ea"/>
                          <a:cs typeface="Arial" panose="020B0604020202020204" pitchFamily="34" charset="0"/>
                        </a:rPr>
                        <a:t>Dec 2022)</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1" kern="1200" baseline="0" dirty="0">
                          <a:solidFill>
                            <a:schemeClr val="tx1"/>
                          </a:solidFill>
                          <a:effectLst/>
                          <a:latin typeface="+mn-lt"/>
                          <a:ea typeface="+mn-ea"/>
                          <a:cs typeface="Arial" panose="020B0604020202020204" pitchFamily="34" charset="0"/>
                        </a:rPr>
                        <a:t>(move to Rel-18)</a:t>
                      </a:r>
                      <a:endParaRPr lang="sv-SE" altLang="zh-CN" sz="1100" b="1"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SimSun" panose="02010600030101010101" pitchFamily="2" charset="-122"/>
                          <a:cs typeface="+mn-cs"/>
                        </a:rPr>
                        <a:t>Nokia</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a:solidFill>
                            <a:schemeClr val="dk1"/>
                          </a:solidFill>
                          <a:effectLst/>
                          <a:latin typeface="+mn-lt"/>
                          <a:ea typeface="SimSun" panose="02010600030101010101" pitchFamily="2" charset="-122"/>
                          <a:cs typeface="+mn-cs"/>
                        </a:rPr>
                        <a:t>SA3</a:t>
                      </a:r>
                      <a:endParaRPr lang="sv-SE" sz="110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251976">
                <a:tc>
                  <a:txBody>
                    <a:bodyPr/>
                    <a:lstStyle/>
                    <a:p>
                      <a:pPr marL="0" algn="ctr" defTabSz="1219170" rtl="0" eaLnBrk="1" latinLnBrk="0" hangingPunct="1">
                        <a:spcAft>
                          <a:spcPts val="0"/>
                        </a:spcAft>
                      </a:pPr>
                      <a:r>
                        <a:rPr lang="en-US" altLang="zh-CN" sz="1100" b="1" kern="1200" dirty="0">
                          <a:solidFill>
                            <a:schemeClr val="tx1"/>
                          </a:solidFill>
                          <a:effectLst/>
                          <a:latin typeface="+mn-lt"/>
                          <a:ea typeface="+mn-ea"/>
                          <a:cs typeface="Arial" panose="020B0604020202020204" pitchFamily="34" charset="0"/>
                        </a:rPr>
                        <a:t>ECM</a:t>
                      </a: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dk1"/>
                          </a:solidFill>
                          <a:effectLst/>
                          <a:latin typeface="+mn-lt"/>
                          <a:ea typeface="+mn-ea"/>
                          <a:cs typeface="Arial" panose="020B0604020202020204" pitchFamily="34" charset="0"/>
                        </a:rPr>
                        <a:t>Edge Computing Management</a:t>
                      </a:r>
                      <a:endParaRPr lang="zh-CN" altLang="zh-CN" sz="1100" kern="1200" dirty="0">
                        <a:solidFill>
                          <a:schemeClr val="dk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dk1"/>
                          </a:solidFill>
                          <a:effectLst/>
                          <a:latin typeface="+mn-lt"/>
                          <a:ea typeface="+mn-ea"/>
                          <a:cs typeface="Arial" panose="020B0604020202020204" pitchFamily="34" charset="0"/>
                        </a:rPr>
                        <a:t>90%-&gt;</a:t>
                      </a:r>
                      <a:r>
                        <a:rPr lang="en-US" altLang="zh-CN" sz="1100" b="0" kern="1200" dirty="0">
                          <a:solidFill>
                            <a:schemeClr val="dk1"/>
                          </a:solidFill>
                          <a:effectLst/>
                          <a:highlight>
                            <a:srgbClr val="00FF00"/>
                          </a:highlight>
                          <a:latin typeface="+mn-lt"/>
                          <a:ea typeface="+mn-ea"/>
                          <a:cs typeface="Arial" panose="020B0604020202020204" pitchFamily="34" charset="0"/>
                        </a:rPr>
                        <a:t>100%</a:t>
                      </a:r>
                      <a:endParaRPr lang="zh-CN" sz="1100" b="0" kern="1200" dirty="0">
                        <a:solidFill>
                          <a:schemeClr val="dk1"/>
                        </a:solidFill>
                        <a:effectLst/>
                        <a:highlight>
                          <a:srgbClr val="00FF00"/>
                        </a:highligh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chemeClr val="dk1"/>
                          </a:solidFill>
                          <a:effectLst/>
                          <a:latin typeface="+mn-lt"/>
                          <a:ea typeface="+mn-ea"/>
                          <a:cs typeface="Arial" panose="020B0604020202020204" pitchFamily="34" charset="0"/>
                        </a:rPr>
                        <a:t>TS 28.538</a:t>
                      </a:r>
                      <a:endParaRPr lang="zh-CN" altLang="zh-CN" sz="1100" kern="1200" dirty="0">
                        <a:solidFill>
                          <a:schemeClr val="dk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mn-ea"/>
                          <a:cs typeface="Arial" panose="020B0604020202020204" pitchFamily="34" charset="0"/>
                        </a:rPr>
                        <a:t>SP-210388</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1" kern="1200" dirty="0">
                          <a:solidFill>
                            <a:schemeClr val="dk1"/>
                          </a:solidFill>
                          <a:effectLst/>
                          <a:latin typeface="+mn-lt"/>
                          <a:ea typeface="+mn-ea"/>
                          <a:cs typeface="Arial" panose="020B0604020202020204" pitchFamily="34" charset="0"/>
                        </a:rPr>
                        <a:t> SA#95 (Mar 2022)</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1" kern="1200" dirty="0">
                          <a:solidFill>
                            <a:schemeClr val="dk1"/>
                          </a:solidFill>
                          <a:effectLst/>
                          <a:latin typeface="+mn-lt"/>
                          <a:ea typeface="+mn-ea"/>
                          <a:cs typeface="Arial" panose="020B0604020202020204" pitchFamily="34" charset="0"/>
                        </a:rPr>
                        <a:t>(exception)</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mn-ea"/>
                          <a:cs typeface="Arial" panose="020B0604020202020204" pitchFamily="34" charset="0"/>
                        </a:rPr>
                        <a:t>Samsung</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mn-ea"/>
                          <a:cs typeface="Arial" panose="020B0604020202020204" pitchFamily="34" charset="0"/>
                        </a:rPr>
                        <a:t>SA2/SA6/NFV</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3"/>
                  </a:ext>
                </a:extLst>
              </a:tr>
              <a:tr h="251976">
                <a:tc>
                  <a:txBody>
                    <a:bodyPr/>
                    <a:lstStyle/>
                    <a:p>
                      <a:pPr algn="ctr">
                        <a:spcAft>
                          <a:spcPts val="0"/>
                        </a:spcAft>
                      </a:pPr>
                      <a:r>
                        <a:rPr lang="en-US" altLang="zh-CN" sz="1100" b="1" dirty="0" err="1">
                          <a:solidFill>
                            <a:schemeClr val="tx1"/>
                          </a:solidFill>
                        </a:rPr>
                        <a:t>eNETSLICE_PRO</a:t>
                      </a:r>
                      <a:endParaRPr lang="zh-CN" sz="1100" b="1" dirty="0">
                        <a:solidFill>
                          <a:schemeClr val="tx1"/>
                        </a:solidFill>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US" altLang="zh-CN" sz="1100" dirty="0">
                          <a:effectLst/>
                          <a:latin typeface="+mn-lt"/>
                          <a:ea typeface="+mn-ea"/>
                        </a:rPr>
                        <a:t>Network slice provisioning enhancement</a:t>
                      </a:r>
                      <a:endParaRPr lang="zh-CN" sz="1100" dirty="0">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en-US" altLang="zh-CN" sz="1100" b="0" kern="1200" dirty="0">
                          <a:solidFill>
                            <a:schemeClr val="tx1"/>
                          </a:solidFill>
                          <a:effectLst/>
                          <a:latin typeface="+mn-lt"/>
                          <a:ea typeface="+mn-ea"/>
                          <a:cs typeface="Arial" panose="020B0604020202020204" pitchFamily="34" charset="0"/>
                        </a:rPr>
                        <a:t>50%-&gt;85% </a:t>
                      </a:r>
                    </a:p>
                    <a:p>
                      <a:pPr marL="0" marR="0" lvl="0" indent="0" algn="ctr" defTabSz="1219170" rtl="0" eaLnBrk="1" fontAlgn="auto" latinLnBrk="0" hangingPunct="1">
                        <a:lnSpc>
                          <a:spcPct val="100000"/>
                        </a:lnSpc>
                        <a:spcBef>
                          <a:spcPts val="1200"/>
                        </a:spcBef>
                        <a:spcAft>
                          <a:spcPts val="0"/>
                        </a:spcAft>
                        <a:buClrTx/>
                        <a:buSzTx/>
                        <a:buFontTx/>
                        <a:buNone/>
                        <a:tabLst/>
                        <a:defRPr/>
                      </a:pPr>
                      <a:r>
                        <a:rPr lang="en-US" altLang="zh-CN" sz="1100" b="0" kern="1200" dirty="0">
                          <a:solidFill>
                            <a:schemeClr val="tx1"/>
                          </a:solidFill>
                          <a:effectLst/>
                          <a:highlight>
                            <a:srgbClr val="FFFF00"/>
                          </a:highlight>
                          <a:latin typeface="+mn-lt"/>
                          <a:ea typeface="+mn-ea"/>
                          <a:cs typeface="Arial" panose="020B0604020202020204" pitchFamily="34" charset="0"/>
                        </a:rPr>
                        <a:t>(moved to Re-18)</a:t>
                      </a:r>
                      <a:endParaRPr lang="sv-SE" sz="1100" kern="1200" dirty="0">
                        <a:solidFill>
                          <a:schemeClr val="dk1"/>
                        </a:solidFill>
                        <a:effectLst/>
                        <a:highlight>
                          <a:srgbClr val="FFFF00"/>
                        </a:highligh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kern="1200">
                          <a:solidFill>
                            <a:schemeClr val="dk1"/>
                          </a:solidFill>
                          <a:effectLst/>
                          <a:latin typeface="+mn-lt"/>
                          <a:ea typeface="SimSun" panose="02010600030101010101" pitchFamily="2" charset="-122"/>
                          <a:cs typeface="+mn-cs"/>
                        </a:rPr>
                        <a:t>TS 28.531/28.541</a:t>
                      </a:r>
                      <a:endParaRPr lang="en-US" altLang="zh-CN" sz="110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SimSun" panose="02010600030101010101" pitchFamily="2" charset="-122"/>
                          <a:cs typeface="+mn-cs"/>
                        </a:rPr>
                        <a:t>S5-215497</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1" kern="1200" dirty="0">
                          <a:solidFill>
                            <a:schemeClr val="tx1"/>
                          </a:solidFill>
                          <a:effectLst/>
                          <a:latin typeface="+mn-lt"/>
                          <a:ea typeface="+mn-ea"/>
                          <a:cs typeface="Arial" panose="020B0604020202020204" pitchFamily="34" charset="0"/>
                        </a:rPr>
                        <a:t>SA#96 (Jun. 2022)-&gt; SA#97 (Sep 2022)</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1" kern="1200" baseline="0" dirty="0">
                          <a:solidFill>
                            <a:schemeClr val="tx1"/>
                          </a:solidFill>
                          <a:effectLst/>
                          <a:latin typeface="+mn-lt"/>
                          <a:ea typeface="+mn-ea"/>
                          <a:cs typeface="Arial" panose="020B0604020202020204" pitchFamily="34" charset="0"/>
                        </a:rPr>
                        <a:t>(move to Rel-18)</a:t>
                      </a:r>
                      <a:endParaRPr lang="sv-SE" altLang="zh-CN" sz="1100" b="1"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a:solidFill>
                            <a:schemeClr val="dk1"/>
                          </a:solidFill>
                          <a:effectLst/>
                          <a:latin typeface="+mn-lt"/>
                          <a:ea typeface="SimSun" panose="02010600030101010101" pitchFamily="2" charset="-122"/>
                          <a:cs typeface="+mn-cs"/>
                        </a:rPr>
                        <a:t>Samsung</a:t>
                      </a:r>
                      <a:endParaRPr lang="sv-SE" sz="110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SimSun" panose="02010600030101010101" pitchFamily="2" charset="-122"/>
                          <a:cs typeface="+mn-cs"/>
                        </a:rPr>
                        <a:t>Slicing</a:t>
                      </a:r>
                    </a:p>
                  </a:txBody>
                  <a:tcPr marL="68580" marR="68580" marT="0" marB="0" anchor="ctr">
                    <a:solidFill>
                      <a:schemeClr val="tx2">
                        <a:lumMod val="20000"/>
                        <a:lumOff val="80000"/>
                      </a:schemeClr>
                    </a:solidFill>
                  </a:tcPr>
                </a:tc>
                <a:extLst>
                  <a:ext uri="{0D108BD9-81ED-4DB2-BD59-A6C34878D82A}">
                    <a16:rowId xmlns:a16="http://schemas.microsoft.com/office/drawing/2014/main" val="10004"/>
                  </a:ext>
                </a:extLst>
              </a:tr>
            </a:tbl>
          </a:graphicData>
        </a:graphic>
      </p:graphicFrame>
      <p:sp>
        <p:nvSpPr>
          <p:cNvPr id="6" name="矩形 5"/>
          <p:cNvSpPr/>
          <p:nvPr/>
        </p:nvSpPr>
        <p:spPr>
          <a:xfrm>
            <a:off x="381000" y="3511290"/>
            <a:ext cx="5701145" cy="2492990"/>
          </a:xfrm>
          <a:prstGeom prst="rect">
            <a:avLst/>
          </a:prstGeom>
          <a:solidFill>
            <a:schemeClr val="bg1"/>
          </a:solidFill>
        </p:spPr>
        <p:txBody>
          <a:bodyPr wrap="square">
            <a:spAutoFit/>
          </a:bodyPr>
          <a:lstStyle/>
          <a:p>
            <a:r>
              <a:rPr lang="en-US" altLang="zh-CN" sz="1200" b="1" dirty="0" err="1">
                <a:solidFill>
                  <a:srgbClr val="FF0000"/>
                </a:solidFill>
                <a:latin typeface="+mn-lt"/>
                <a:cs typeface="Arial" charset="0"/>
              </a:rPr>
              <a:t>eQoE</a:t>
            </a:r>
            <a:r>
              <a:rPr lang="en-US" altLang="zh-CN" sz="1200" b="1" dirty="0">
                <a:solidFill>
                  <a:srgbClr val="FF0000"/>
                </a:solidFill>
                <a:latin typeface="+mn-lt"/>
                <a:cs typeface="Arial" charset="0"/>
              </a:rPr>
              <a:t>: </a:t>
            </a:r>
          </a:p>
          <a:p>
            <a:pPr marL="171450" indent="-171450">
              <a:buFont typeface="Wingdings" panose="05000000000000000000" pitchFamily="2" charset="2"/>
              <a:buChar char="Ø"/>
            </a:pPr>
            <a:r>
              <a:rPr lang="en-US" altLang="zh-CN" sz="1200" dirty="0">
                <a:latin typeface="+mn-lt"/>
                <a:cs typeface="Arial" charset="0"/>
              </a:rPr>
              <a:t>CRs on “</a:t>
            </a:r>
            <a:r>
              <a:rPr lang="en-US" sz="1200" dirty="0">
                <a:latin typeface="+mn-lt"/>
                <a:cs typeface="Arial" charset="0"/>
              </a:rPr>
              <a:t>Alignment of 28404 with 28405</a:t>
            </a:r>
            <a:r>
              <a:rPr lang="en-US" altLang="zh-CN" sz="1200" dirty="0">
                <a:latin typeface="+mn-lt"/>
                <a:cs typeface="Arial" charset="0"/>
              </a:rPr>
              <a:t>” and “28.405 </a:t>
            </a:r>
            <a:r>
              <a:rPr lang="en-US" sz="1200" dirty="0">
                <a:latin typeface="+mn-lt"/>
                <a:cs typeface="Arial" charset="0"/>
              </a:rPr>
              <a:t>Attribute updates</a:t>
            </a:r>
            <a:r>
              <a:rPr lang="en-US" altLang="zh-CN" sz="1200" dirty="0">
                <a:latin typeface="+mn-lt"/>
                <a:cs typeface="Arial" charset="0"/>
              </a:rPr>
              <a:t>” were agreed.</a:t>
            </a:r>
          </a:p>
          <a:p>
            <a:pPr marL="171450" indent="-171450">
              <a:buFont typeface="Wingdings" panose="05000000000000000000" pitchFamily="2" charset="2"/>
              <a:buChar char="Ø"/>
            </a:pPr>
            <a:r>
              <a:rPr lang="en-US" altLang="zh-CN" sz="1200" dirty="0">
                <a:solidFill>
                  <a:prstClr val="black"/>
                </a:solidFill>
                <a:latin typeface="+mn-lt"/>
                <a:cs typeface="Arial" charset="0"/>
              </a:rPr>
              <a:t>Completion rate is now 95%. However some topics needs more discussion; therefore it was agreed to </a:t>
            </a:r>
            <a:r>
              <a:rPr lang="en-US" altLang="zh-CN" sz="1200" b="1" dirty="0">
                <a:solidFill>
                  <a:prstClr val="black"/>
                </a:solidFill>
                <a:latin typeface="Calibri"/>
                <a:cs typeface="Arial" charset="0"/>
              </a:rPr>
              <a:t>postpone</a:t>
            </a:r>
            <a:r>
              <a:rPr lang="en-US" altLang="zh-CN" sz="1200" b="1" dirty="0">
                <a:solidFill>
                  <a:prstClr val="black"/>
                </a:solidFill>
                <a:latin typeface="+mn-lt"/>
                <a:cs typeface="Arial" charset="0"/>
              </a:rPr>
              <a:t> this WI to Rel-18.</a:t>
            </a:r>
          </a:p>
          <a:p>
            <a:pPr marL="171450" indent="-171450">
              <a:buFont typeface="Wingdings" panose="05000000000000000000" pitchFamily="2" charset="2"/>
              <a:buChar char="Ø"/>
            </a:pPr>
            <a:r>
              <a:rPr lang="en-US" altLang="zh-CN" sz="1200" b="1" dirty="0">
                <a:solidFill>
                  <a:prstClr val="black"/>
                </a:solidFill>
                <a:latin typeface="+mn-lt"/>
                <a:cs typeface="Arial" charset="0"/>
              </a:rPr>
              <a:t>Note: Rapporteur change to Bagher Zadeh (Ericsson)</a:t>
            </a:r>
          </a:p>
          <a:p>
            <a:endParaRPr lang="en-US" altLang="zh-CN" sz="1200" b="1" dirty="0">
              <a:solidFill>
                <a:srgbClr val="FF0000"/>
              </a:solidFill>
              <a:latin typeface="+mn-lt"/>
            </a:endParaRPr>
          </a:p>
          <a:p>
            <a:r>
              <a:rPr lang="en-US" altLang="zh-CN" sz="1200" b="1" dirty="0">
                <a:solidFill>
                  <a:srgbClr val="FF0000"/>
                </a:solidFill>
                <a:latin typeface="+mn-lt"/>
              </a:rPr>
              <a:t>MSAC: </a:t>
            </a:r>
            <a:endParaRPr lang="en-US" altLang="zh-CN" sz="1200" dirty="0">
              <a:latin typeface="+mn-lt"/>
            </a:endParaRPr>
          </a:p>
          <a:p>
            <a:pPr marL="171450" indent="-171450">
              <a:buFont typeface="Wingdings" panose="05000000000000000000" pitchFamily="2" charset="2"/>
              <a:buChar char="Ø"/>
            </a:pPr>
            <a:r>
              <a:rPr lang="en-US" altLang="zh-CN" sz="1200" dirty="0">
                <a:solidFill>
                  <a:prstClr val="black"/>
                </a:solidFill>
                <a:latin typeface="+mn-lt"/>
                <a:cs typeface="Arial" charset="0"/>
              </a:rPr>
              <a:t>Authentication/Authorization Work flow update reviewed and mainly accepted; the </a:t>
            </a:r>
            <a:r>
              <a:rPr lang="en-US" altLang="zh-CN" sz="1200" dirty="0" err="1">
                <a:solidFill>
                  <a:prstClr val="black"/>
                </a:solidFill>
                <a:latin typeface="+mn-lt"/>
                <a:cs typeface="Arial" charset="0"/>
              </a:rPr>
              <a:t>AccessRight</a:t>
            </a:r>
            <a:r>
              <a:rPr lang="en-US" altLang="zh-CN" sz="1200" dirty="0">
                <a:solidFill>
                  <a:prstClr val="black"/>
                </a:solidFill>
                <a:latin typeface="+mn-lt"/>
                <a:cs typeface="Arial" charset="0"/>
              </a:rPr>
              <a:t> design is open for further discussion, impacting NRM modeling for both stage 2 and stage 3.</a:t>
            </a:r>
          </a:p>
          <a:p>
            <a:pPr marL="171450" indent="-171450">
              <a:buFont typeface="Wingdings" panose="05000000000000000000" pitchFamily="2" charset="2"/>
              <a:buChar char="Ø"/>
            </a:pPr>
            <a:r>
              <a:rPr lang="en-US" altLang="zh-CN" sz="1200" dirty="0">
                <a:solidFill>
                  <a:prstClr val="black"/>
                </a:solidFill>
                <a:latin typeface="+mn-lt"/>
                <a:cs typeface="Arial" charset="0"/>
              </a:rPr>
              <a:t>Completion rate is now 67%. </a:t>
            </a:r>
            <a:r>
              <a:rPr lang="en-US" altLang="zh-CN" sz="1200" dirty="0">
                <a:solidFill>
                  <a:prstClr val="black"/>
                </a:solidFill>
                <a:latin typeface="Calibri"/>
                <a:cs typeface="Arial" charset="0"/>
              </a:rPr>
              <a:t>The group agreed to </a:t>
            </a:r>
            <a:r>
              <a:rPr lang="en-US" altLang="zh-CN" sz="1200" b="1" dirty="0">
                <a:solidFill>
                  <a:prstClr val="black"/>
                </a:solidFill>
                <a:latin typeface="Calibri"/>
                <a:cs typeface="Arial" charset="0"/>
              </a:rPr>
              <a:t>postpone the work to Rel-18.</a:t>
            </a:r>
            <a:r>
              <a:rPr lang="en-US" altLang="zh-CN" sz="1200" dirty="0">
                <a:solidFill>
                  <a:prstClr val="black"/>
                </a:solidFill>
                <a:latin typeface="Calibri"/>
                <a:cs typeface="Arial" charset="0"/>
              </a:rPr>
              <a:t> </a:t>
            </a:r>
          </a:p>
          <a:p>
            <a:pPr marL="171450" indent="-171450">
              <a:buFont typeface="Wingdings" panose="05000000000000000000" pitchFamily="2" charset="2"/>
              <a:buChar char="Ø"/>
            </a:pPr>
            <a:r>
              <a:rPr lang="en-US" altLang="zh-CN" sz="1200" b="1" dirty="0">
                <a:solidFill>
                  <a:prstClr val="black"/>
                </a:solidFill>
                <a:latin typeface="+mn-lt"/>
                <a:cs typeface="Arial" charset="0"/>
              </a:rPr>
              <a:t>Note: Rapporteur change to</a:t>
            </a:r>
            <a:r>
              <a:rPr lang="en-US" altLang="zh-CN" sz="1200" b="1" dirty="0">
                <a:solidFill>
                  <a:prstClr val="black"/>
                </a:solidFill>
                <a:latin typeface="Calibri"/>
                <a:cs typeface="Arial" charset="0"/>
              </a:rPr>
              <a:t> Sean Sun (Nokia)</a:t>
            </a:r>
            <a:endParaRPr lang="en-US" altLang="zh-CN" sz="1200" dirty="0">
              <a:solidFill>
                <a:prstClr val="black"/>
              </a:solidFill>
              <a:latin typeface="+mn-lt"/>
              <a:cs typeface="Arial" charset="0"/>
            </a:endParaRPr>
          </a:p>
          <a:p>
            <a:endParaRPr lang="en-US" altLang="zh-CN" sz="1200" dirty="0">
              <a:latin typeface="+mn-lt"/>
            </a:endParaRPr>
          </a:p>
        </p:txBody>
      </p:sp>
    </p:spTree>
    <p:extLst>
      <p:ext uri="{BB962C8B-B14F-4D97-AF65-F5344CB8AC3E}">
        <p14:creationId xmlns:p14="http://schemas.microsoft.com/office/powerpoint/2010/main" val="36486088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eaLnBrk="1" fontAlgn="t" hangingPunct="1"/>
            <a:r>
              <a:rPr lang="en-US" altLang="zh-CN" sz="3200" kern="0" dirty="0"/>
              <a:t>Rel-17 WI MADCOL/</a:t>
            </a:r>
            <a:r>
              <a:rPr lang="en-GB" altLang="zh-CN" sz="3200" dirty="0" err="1"/>
              <a:t>eMDAS</a:t>
            </a:r>
            <a:r>
              <a:rPr lang="en-GB" altLang="zh-CN" sz="3200" dirty="0"/>
              <a:t>/</a:t>
            </a:r>
            <a:r>
              <a:rPr lang="en-GB" altLang="zh-CN" sz="3200" dirty="0" err="1"/>
              <a:t>eCOSLA</a:t>
            </a:r>
            <a:r>
              <a:rPr lang="en-GB" altLang="zh-CN" sz="3200" dirty="0"/>
              <a:t>/IDMS_MN</a:t>
            </a:r>
            <a:endParaRPr lang="zh-CN" altLang="zh-CN" sz="3200" dirty="0"/>
          </a:p>
          <a:p>
            <a:pPr eaLnBrk="1" fontAlgn="t" hangingPunct="1"/>
            <a:endParaRPr lang="zh-CN" altLang="zh-CN" sz="2800" dirty="0"/>
          </a:p>
          <a:p>
            <a:endParaRPr lang="sv-SE" sz="3200" kern="0" dirty="0"/>
          </a:p>
        </p:txBody>
      </p:sp>
      <p:sp>
        <p:nvSpPr>
          <p:cNvPr id="10" name="文本框 9"/>
          <p:cNvSpPr txBox="1"/>
          <p:nvPr/>
        </p:nvSpPr>
        <p:spPr>
          <a:xfrm>
            <a:off x="205573" y="2988291"/>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117687777"/>
              </p:ext>
            </p:extLst>
          </p:nvPr>
        </p:nvGraphicFramePr>
        <p:xfrm>
          <a:off x="205572" y="838103"/>
          <a:ext cx="11681825" cy="2141481"/>
        </p:xfrm>
        <a:graphic>
          <a:graphicData uri="http://schemas.openxmlformats.org/drawingml/2006/table">
            <a:tbl>
              <a:tblPr firstRow="1" bandRow="1">
                <a:tableStyleId>{5C22544A-7EE6-4342-B048-85BDC9FD1C3A}</a:tableStyleId>
              </a:tblPr>
              <a:tblGrid>
                <a:gridCol w="788313">
                  <a:extLst>
                    <a:ext uri="{9D8B030D-6E8A-4147-A177-3AD203B41FA5}">
                      <a16:colId xmlns:a16="http://schemas.microsoft.com/office/drawing/2014/main" val="20000"/>
                    </a:ext>
                  </a:extLst>
                </a:gridCol>
                <a:gridCol w="1949340">
                  <a:extLst>
                    <a:ext uri="{9D8B030D-6E8A-4147-A177-3AD203B41FA5}">
                      <a16:colId xmlns:a16="http://schemas.microsoft.com/office/drawing/2014/main" val="20001"/>
                    </a:ext>
                  </a:extLst>
                </a:gridCol>
                <a:gridCol w="1504950">
                  <a:extLst>
                    <a:ext uri="{9D8B030D-6E8A-4147-A177-3AD203B41FA5}">
                      <a16:colId xmlns:a16="http://schemas.microsoft.com/office/drawing/2014/main" val="20002"/>
                    </a:ext>
                  </a:extLst>
                </a:gridCol>
                <a:gridCol w="2174243">
                  <a:extLst>
                    <a:ext uri="{9D8B030D-6E8A-4147-A177-3AD203B41FA5}">
                      <a16:colId xmlns:a16="http://schemas.microsoft.com/office/drawing/2014/main" val="20003"/>
                    </a:ext>
                  </a:extLst>
                </a:gridCol>
                <a:gridCol w="1007795">
                  <a:extLst>
                    <a:ext uri="{9D8B030D-6E8A-4147-A177-3AD203B41FA5}">
                      <a16:colId xmlns:a16="http://schemas.microsoft.com/office/drawing/2014/main" val="20004"/>
                    </a:ext>
                  </a:extLst>
                </a:gridCol>
                <a:gridCol w="1461649">
                  <a:extLst>
                    <a:ext uri="{9D8B030D-6E8A-4147-A177-3AD203B41FA5}">
                      <a16:colId xmlns:a16="http://schemas.microsoft.com/office/drawing/2014/main" val="20005"/>
                    </a:ext>
                  </a:extLst>
                </a:gridCol>
                <a:gridCol w="771207">
                  <a:extLst>
                    <a:ext uri="{9D8B030D-6E8A-4147-A177-3AD203B41FA5}">
                      <a16:colId xmlns:a16="http://schemas.microsoft.com/office/drawing/2014/main" val="20006"/>
                    </a:ext>
                  </a:extLst>
                </a:gridCol>
                <a:gridCol w="1153299">
                  <a:extLst>
                    <a:ext uri="{9D8B030D-6E8A-4147-A177-3AD203B41FA5}">
                      <a16:colId xmlns:a16="http://schemas.microsoft.com/office/drawing/2014/main" val="20007"/>
                    </a:ext>
                  </a:extLst>
                </a:gridCol>
                <a:gridCol w="871029">
                  <a:extLst>
                    <a:ext uri="{9D8B030D-6E8A-4147-A177-3AD203B41FA5}">
                      <a16:colId xmlns:a16="http://schemas.microsoft.com/office/drawing/2014/main" val="20008"/>
                    </a:ext>
                  </a:extLst>
                </a:gridCol>
              </a:tblGrid>
              <a:tr h="337665">
                <a:tc>
                  <a:txBody>
                    <a:bodyPr/>
                    <a:lstStyle/>
                    <a:p>
                      <a:pPr algn="ctr">
                        <a:spcAft>
                          <a:spcPts val="0"/>
                        </a:spcAft>
                      </a:pPr>
                      <a:r>
                        <a:rPr lang="en-GB" sz="1400" b="1" kern="1200" dirty="0">
                          <a:solidFill>
                            <a:schemeClr val="lt1"/>
                          </a:solidFill>
                          <a:latin typeface="+mn-lt"/>
                          <a:ea typeface="+mn-ea"/>
                          <a:cs typeface="Arial" panose="020B0604020202020204" pitchFamily="34" charset="0"/>
                        </a:rPr>
                        <a:t>WI code</a:t>
                      </a:r>
                      <a:endParaRPr lang="sv-SE" sz="14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400" b="1" kern="1200" dirty="0">
                          <a:solidFill>
                            <a:schemeClr val="lt1"/>
                          </a:solidFill>
                          <a:latin typeface="+mn-lt"/>
                          <a:ea typeface="+mn-ea"/>
                          <a:cs typeface="Arial" panose="020B0604020202020204" pitchFamily="34" charset="0"/>
                        </a:rPr>
                        <a:t>WI Title</a:t>
                      </a:r>
                      <a:endParaRPr lang="sv-SE" sz="14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err="1">
                          <a:latin typeface="+mn-lt"/>
                          <a:cs typeface="Arial" panose="020B0604020202020204" pitchFamily="34" charset="0"/>
                        </a:rPr>
                        <a:t>Completion</a:t>
                      </a:r>
                      <a:r>
                        <a:rPr lang="sv-SE" sz="1400" dirty="0">
                          <a:latin typeface="+mn-lt"/>
                          <a:cs typeface="Arial" panose="020B0604020202020204" pitchFamily="34" charset="0"/>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a:latin typeface="+mn-lt"/>
                          <a:cs typeface="Arial" panose="020B0604020202020204" pitchFamily="34" charset="0"/>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err="1">
                          <a:latin typeface="+mn-lt"/>
                          <a:cs typeface="Arial" panose="020B0604020202020204" pitchFamily="34" charset="0"/>
                        </a:rPr>
                        <a:t>Tdoc</a:t>
                      </a:r>
                      <a:r>
                        <a:rPr lang="en-US" altLang="zh-CN" sz="1400" dirty="0">
                          <a:latin typeface="+mn-lt"/>
                          <a:cs typeface="Arial" panose="020B0604020202020204" pitchFamily="34" charset="0"/>
                        </a:rPr>
                        <a:t> reference</a:t>
                      </a:r>
                      <a:endParaRPr lang="sv-SE" sz="1400" dirty="0">
                        <a:latin typeface="+mn-lt"/>
                        <a:cs typeface="Arial" panose="020B0604020202020204" pitchFamily="34" charset="0"/>
                      </a:endParaRPr>
                    </a:p>
                  </a:txBody>
                  <a:tcPr anchor="ctr">
                    <a:solidFill>
                      <a:srgbClr val="92D050"/>
                    </a:solidFill>
                  </a:tcPr>
                </a:tc>
                <a:tc>
                  <a:txBody>
                    <a:bodyPr/>
                    <a:lstStyle/>
                    <a:p>
                      <a:pPr algn="ctr"/>
                      <a:r>
                        <a:rPr lang="sv-SE" sz="1400" dirty="0">
                          <a:latin typeface="+mn-lt"/>
                          <a:cs typeface="Arial" panose="020B0604020202020204" pitchFamily="34" charset="0"/>
                        </a:rPr>
                        <a:t>Target date</a:t>
                      </a:r>
                    </a:p>
                  </a:txBody>
                  <a:tcPr anchor="ctr">
                    <a:solidFill>
                      <a:srgbClr val="92D050"/>
                    </a:solidFill>
                  </a:tcPr>
                </a:tc>
                <a:tc>
                  <a:txBody>
                    <a:bodyPr/>
                    <a:lstStyle/>
                    <a:p>
                      <a:pPr algn="ctr"/>
                      <a:r>
                        <a:rPr lang="sv-SE" sz="1400" dirty="0">
                          <a:latin typeface="+mn-lt"/>
                          <a:cs typeface="Arial" panose="020B0604020202020204" pitchFamily="34" charset="0"/>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400" dirty="0">
                          <a:latin typeface="+mn-lt"/>
                          <a:cs typeface="Arial" panose="020B0604020202020204" pitchFamily="34" charset="0"/>
                        </a:rPr>
                        <a:t>Related</a:t>
                      </a:r>
                      <a:r>
                        <a:rPr lang="sv-SE" altLang="zh-CN" sz="1400" baseline="0" dirty="0">
                          <a:latin typeface="+mn-lt"/>
                          <a:cs typeface="Arial" panose="020B0604020202020204" pitchFamily="34" charset="0"/>
                        </a:rPr>
                        <a:t> groups</a:t>
                      </a:r>
                      <a:endParaRPr lang="sv-SE" sz="1400" dirty="0">
                        <a:latin typeface="+mn-lt"/>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400" dirty="0">
                          <a:latin typeface="+mn-lt"/>
                          <a:cs typeface="Arial" panose="020B0604020202020204" pitchFamily="34" charset="0"/>
                        </a:rPr>
                        <a:t>Related</a:t>
                      </a:r>
                      <a:r>
                        <a:rPr lang="sv-SE" sz="1400" baseline="0" dirty="0">
                          <a:latin typeface="+mn-lt"/>
                          <a:cs typeface="Arial" panose="020B0604020202020204" pitchFamily="34" charset="0"/>
                        </a:rPr>
                        <a:t> </a:t>
                      </a:r>
                      <a:r>
                        <a:rPr lang="en-US" altLang="zh-CN" sz="1400" dirty="0">
                          <a:latin typeface="+mn-lt"/>
                          <a:cs typeface="Arial" panose="020B0604020202020204" pitchFamily="34" charset="0"/>
                        </a:rPr>
                        <a:t>topic</a:t>
                      </a:r>
                      <a:endParaRPr lang="sv-SE" sz="1400" dirty="0">
                        <a:latin typeface="+mn-lt"/>
                        <a:cs typeface="Arial" panose="020B0604020202020204" pitchFamily="34" charset="0"/>
                      </a:endParaRPr>
                    </a:p>
                  </a:txBody>
                  <a:tcPr anchor="ctr">
                    <a:solidFill>
                      <a:srgbClr val="92D050"/>
                    </a:solidFill>
                  </a:tcPr>
                </a:tc>
                <a:extLst>
                  <a:ext uri="{0D108BD9-81ED-4DB2-BD59-A6C34878D82A}">
                    <a16:rowId xmlns:a16="http://schemas.microsoft.com/office/drawing/2014/main" val="10000"/>
                  </a:ext>
                </a:extLst>
              </a:tr>
              <a:tr h="407219">
                <a:tc>
                  <a:txBody>
                    <a:bodyPr/>
                    <a:lstStyle/>
                    <a:p>
                      <a:pPr algn="ctr">
                        <a:spcAft>
                          <a:spcPts val="0"/>
                        </a:spcAft>
                      </a:pPr>
                      <a:r>
                        <a:rPr lang="en-GB" sz="1100" b="1" dirty="0">
                          <a:solidFill>
                            <a:schemeClr val="tx1"/>
                          </a:solidFill>
                          <a:effectLst/>
                          <a:latin typeface="+mn-lt"/>
                          <a:ea typeface="宋体" panose="02010600030101010101" pitchFamily="2" charset="-122"/>
                          <a:cs typeface="Arial" panose="020B0604020202020204" pitchFamily="34" charset="0"/>
                        </a:rPr>
                        <a:t>MADCOL</a:t>
                      </a:r>
                      <a:endParaRPr lang="zh-CN" sz="1100" b="1"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100" dirty="0">
                          <a:solidFill>
                            <a:srgbClr val="000000"/>
                          </a:solidFill>
                          <a:effectLst/>
                          <a:latin typeface="+mn-lt"/>
                          <a:ea typeface="宋体" panose="02010600030101010101" pitchFamily="2" charset="-122"/>
                          <a:cs typeface="Arial" panose="020B0604020202020204" pitchFamily="34" charset="0"/>
                        </a:rPr>
                        <a:t>Management data collection control and discovery</a:t>
                      </a:r>
                      <a:endParaRPr lang="zh-CN" sz="1100" dirty="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effectLst/>
                          <a:latin typeface="+mn-lt"/>
                          <a:ea typeface="+mn-ea"/>
                          <a:cs typeface="Arial" panose="020B0604020202020204" pitchFamily="34" charset="0"/>
                        </a:rPr>
                        <a:t>45%-&gt;</a:t>
                      </a:r>
                      <a:r>
                        <a:rPr lang="en-US" altLang="zh-CN" sz="1100" b="0" kern="1200" dirty="0">
                          <a:solidFill>
                            <a:schemeClr val="tx1"/>
                          </a:solidFill>
                          <a:effectLst/>
                          <a:highlight>
                            <a:srgbClr val="00FF00"/>
                          </a:highlight>
                          <a:latin typeface="+mn-lt"/>
                          <a:ea typeface="+mn-ea"/>
                          <a:cs typeface="Arial" panose="020B0604020202020204" pitchFamily="34" charset="0"/>
                        </a:rPr>
                        <a:t>100%</a:t>
                      </a:r>
                      <a:endParaRPr lang="sv-SE" sz="1100" b="0" kern="1200" dirty="0">
                        <a:solidFill>
                          <a:schemeClr val="dk1"/>
                        </a:solidFill>
                        <a:effectLst/>
                        <a:highlight>
                          <a:srgbClr val="00FF00"/>
                        </a:highligh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a:solidFill>
                            <a:schemeClr val="tx1"/>
                          </a:solidFill>
                          <a:effectLst/>
                          <a:latin typeface="+mn-lt"/>
                          <a:ea typeface="+mn-ea"/>
                          <a:cs typeface="Arial" panose="020B0604020202020204" pitchFamily="34" charset="0"/>
                        </a:rPr>
                        <a:t>TS28.533/28.532/28.622/</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a:solidFill>
                            <a:schemeClr val="tx1"/>
                          </a:solidFill>
                          <a:effectLst/>
                          <a:latin typeface="+mn-lt"/>
                          <a:ea typeface="+mn-ea"/>
                          <a:cs typeface="Arial" panose="020B0604020202020204" pitchFamily="34" charset="0"/>
                        </a:rPr>
                        <a:t>28.623</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dk1"/>
                          </a:solidFill>
                          <a:effectLst/>
                          <a:latin typeface="+mn-lt"/>
                          <a:ea typeface="+mn-ea"/>
                          <a:cs typeface="Arial" panose="020B0604020202020204" pitchFamily="34" charset="0"/>
                        </a:rPr>
                        <a:t>SP-200465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1" kern="1200">
                          <a:solidFill>
                            <a:schemeClr val="dk1"/>
                          </a:solidFill>
                          <a:effectLst/>
                          <a:latin typeface="+mn-lt"/>
                          <a:ea typeface="+mn-ea"/>
                          <a:cs typeface="Arial" panose="020B0604020202020204" pitchFamily="34" charset="0"/>
                        </a:rPr>
                        <a:t> SA#95 (Mar 2022)</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1" kern="1200">
                          <a:solidFill>
                            <a:schemeClr val="dk1"/>
                          </a:solidFill>
                          <a:effectLst/>
                          <a:latin typeface="+mn-lt"/>
                          <a:ea typeface="+mn-ea"/>
                          <a:cs typeface="Arial" panose="020B0604020202020204" pitchFamily="34" charset="0"/>
                        </a:rPr>
                        <a:t>(exception)</a:t>
                      </a:r>
                      <a:endParaRPr lang="sv-SE" altLang="zh-CN"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a:solidFill>
                            <a:schemeClr val="dk1"/>
                          </a:solidFill>
                          <a:effectLst/>
                          <a:latin typeface="+mn-lt"/>
                          <a:ea typeface="+mn-ea"/>
                          <a:cs typeface="Arial" panose="020B0604020202020204" pitchFamily="34" charset="0"/>
                        </a:rPr>
                        <a:t>Nokia</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a:solidFill>
                            <a:schemeClr val="tx1"/>
                          </a:solidFill>
                          <a:effectLst/>
                          <a:latin typeface="+mn-lt"/>
                          <a:ea typeface="+mn-ea"/>
                          <a:cs typeface="Arial" panose="020B0604020202020204" pitchFamily="34" charset="0"/>
                        </a:rPr>
                        <a:t>SA2/RAN2/RAN3</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507442">
                <a:tc>
                  <a:txBody>
                    <a:bodyPr/>
                    <a:lstStyle/>
                    <a:p>
                      <a:pPr algn="ctr">
                        <a:spcAft>
                          <a:spcPts val="0"/>
                        </a:spcAft>
                      </a:pPr>
                      <a:r>
                        <a:rPr lang="en-US" sz="1100" b="1" dirty="0" err="1">
                          <a:solidFill>
                            <a:schemeClr val="tx1"/>
                          </a:solidFill>
                          <a:effectLst/>
                          <a:latin typeface="+mn-lt"/>
                          <a:ea typeface="宋体" panose="02010600030101010101" pitchFamily="2" charset="-122"/>
                          <a:cs typeface="Arial" panose="020B0604020202020204" pitchFamily="34" charset="0"/>
                        </a:rPr>
                        <a:t>eMDAS</a:t>
                      </a:r>
                      <a:endParaRPr lang="zh-CN" sz="1100" b="1"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100" dirty="0">
                          <a:solidFill>
                            <a:schemeClr val="tx1"/>
                          </a:solidFill>
                          <a:effectLst/>
                          <a:latin typeface="+mn-lt"/>
                          <a:ea typeface="宋体" panose="02010600030101010101" pitchFamily="2" charset="-122"/>
                          <a:cs typeface="Arial" panose="020B0604020202020204" pitchFamily="34" charset="0"/>
                        </a:rPr>
                        <a:t>Enhancements of Management Data Analytics Service</a:t>
                      </a:r>
                      <a:endParaRPr lang="zh-CN" sz="11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mn-lt"/>
                          <a:ea typeface="+mn-ea"/>
                          <a:cs typeface="Arial" panose="020B0604020202020204" pitchFamily="34" charset="0"/>
                        </a:rPr>
                        <a:t>65%-&gt;</a:t>
                      </a:r>
                      <a:r>
                        <a:rPr lang="en-US" altLang="zh-CN" sz="1100" kern="1200" dirty="0">
                          <a:solidFill>
                            <a:schemeClr val="tx1"/>
                          </a:solidFill>
                          <a:effectLst/>
                          <a:highlight>
                            <a:srgbClr val="00FF00"/>
                          </a:highlight>
                          <a:latin typeface="+mn-lt"/>
                          <a:ea typeface="+mn-ea"/>
                          <a:cs typeface="Arial" panose="020B0604020202020204" pitchFamily="34" charset="0"/>
                        </a:rPr>
                        <a:t>100%</a:t>
                      </a:r>
                      <a:endParaRPr lang="sv-SE" altLang="zh-CN" sz="1100" kern="1200" dirty="0">
                        <a:solidFill>
                          <a:schemeClr val="tx1"/>
                        </a:solidFill>
                        <a:effectLst/>
                        <a:highlight>
                          <a:srgbClr val="00FF00"/>
                        </a:highligh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mn-lt"/>
                          <a:ea typeface="+mn-ea"/>
                          <a:cs typeface="Arial" panose="020B0604020202020204" pitchFamily="34" charset="0"/>
                        </a:rPr>
                        <a:t>TS 28.104/ and another new TS (being requested by the revised WID)</a:t>
                      </a:r>
                      <a:endParaRPr lang="sv-SE" sz="110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tx1"/>
                          </a:solidFill>
                          <a:effectLst/>
                          <a:latin typeface="+mn-lt"/>
                          <a:ea typeface="+mn-ea"/>
                          <a:cs typeface="Arial" panose="020B0604020202020204" pitchFamily="34" charset="0"/>
                        </a:rPr>
                        <a:t>SP-210132 </a:t>
                      </a:r>
                      <a:r>
                        <a:rPr lang="en-US" sz="1100" kern="1200" dirty="0">
                          <a:solidFill>
                            <a:schemeClr val="tx1"/>
                          </a:solidFill>
                          <a:effectLst/>
                          <a:latin typeface="+mn-lt"/>
                          <a:ea typeface="+mn-ea"/>
                          <a:cs typeface="Arial" panose="020B0604020202020204" pitchFamily="34" charset="0"/>
                        </a:rPr>
                        <a:t>-&gt;</a:t>
                      </a:r>
                      <a:r>
                        <a:rPr lang="en-US" sz="1100" kern="1200" baseline="0" dirty="0">
                          <a:solidFill>
                            <a:schemeClr val="tx1"/>
                          </a:solidFill>
                          <a:effectLst/>
                          <a:latin typeface="+mn-lt"/>
                          <a:ea typeface="+mn-ea"/>
                          <a:cs typeface="Arial" panose="020B0604020202020204" pitchFamily="34" charset="0"/>
                        </a:rPr>
                        <a:t> Revised WID in S5 216348</a:t>
                      </a:r>
                      <a:endParaRPr lang="sv-SE" sz="110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1" kern="1200">
                          <a:solidFill>
                            <a:schemeClr val="dk1"/>
                          </a:solidFill>
                          <a:effectLst/>
                          <a:latin typeface="+mn-lt"/>
                          <a:ea typeface="+mn-ea"/>
                          <a:cs typeface="Arial" panose="020B0604020202020204" pitchFamily="34" charset="0"/>
                        </a:rPr>
                        <a:t> SA#95 (Mar 2022)</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1" kern="1200">
                          <a:solidFill>
                            <a:schemeClr val="dk1"/>
                          </a:solidFill>
                          <a:effectLst/>
                          <a:latin typeface="+mn-lt"/>
                          <a:ea typeface="+mn-ea"/>
                          <a:cs typeface="Arial" panose="020B0604020202020204" pitchFamily="34" charset="0"/>
                        </a:rPr>
                        <a:t>(exception)</a:t>
                      </a:r>
                      <a:endParaRPr lang="en-GB" altLang="zh-CN" sz="110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tx1"/>
                          </a:solidFill>
                          <a:effectLst/>
                          <a:latin typeface="+mn-lt"/>
                          <a:ea typeface="+mn-ea"/>
                          <a:cs typeface="Arial" panose="020B0604020202020204" pitchFamily="34" charset="0"/>
                        </a:rPr>
                        <a:t>Intel,NEC</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a:solidFill>
                            <a:schemeClr val="tx1"/>
                          </a:solidFill>
                          <a:effectLst/>
                          <a:latin typeface="+mn-lt"/>
                          <a:ea typeface="+mn-ea"/>
                          <a:cs typeface="Arial" panose="020B0604020202020204" pitchFamily="34" charset="0"/>
                        </a:rPr>
                        <a:t>SA2/RAN3</a:t>
                      </a:r>
                      <a:endParaRPr lang="sv-SE" sz="110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mn-ea"/>
                          <a:cs typeface="Arial" panose="020B0604020202020204" pitchFamily="34" charset="0"/>
                        </a:rPr>
                        <a:t>Data analytics</a:t>
                      </a: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251976">
                <a:tc>
                  <a:txBody>
                    <a:bodyPr/>
                    <a:lstStyle/>
                    <a:p>
                      <a:pPr marL="0" algn="ctr" defTabSz="1219170" rtl="0" eaLnBrk="1" latinLnBrk="0" hangingPunct="1">
                        <a:spcAft>
                          <a:spcPts val="0"/>
                        </a:spcAft>
                      </a:pPr>
                      <a:r>
                        <a:rPr lang="en-US" altLang="zh-CN" sz="1100" b="1" kern="1200" dirty="0" err="1">
                          <a:solidFill>
                            <a:schemeClr val="tx1"/>
                          </a:solidFill>
                          <a:effectLst/>
                          <a:latin typeface="+mn-lt"/>
                          <a:ea typeface="宋体" panose="02010600030101010101" pitchFamily="2" charset="-122"/>
                          <a:cs typeface="Arial" panose="020B0604020202020204" pitchFamily="34" charset="0"/>
                        </a:rPr>
                        <a:t>eCOSLA</a:t>
                      </a:r>
                      <a:endParaRPr lang="en-US" altLang="zh-CN" sz="1100" b="1"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100" dirty="0">
                          <a:solidFill>
                            <a:schemeClr val="tx1"/>
                          </a:solidFill>
                          <a:effectLst/>
                          <a:latin typeface="+mn-lt"/>
                          <a:ea typeface="宋体" panose="02010600030101010101" pitchFamily="2" charset="-122"/>
                          <a:cs typeface="Arial" panose="020B0604020202020204" pitchFamily="34" charset="0"/>
                        </a:rPr>
                        <a:t>Enhanced Closed loop SLS Assurance</a:t>
                      </a:r>
                      <a:endParaRPr lang="zh-CN" sz="11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mn-lt"/>
                          <a:ea typeface="+mn-ea"/>
                          <a:cs typeface="Arial" panose="020B0604020202020204" pitchFamily="34" charset="0"/>
                        </a:rPr>
                        <a:t>90%-&gt;</a:t>
                      </a:r>
                      <a:r>
                        <a:rPr lang="en-US" altLang="zh-CN" sz="1100" kern="1200" dirty="0">
                          <a:solidFill>
                            <a:schemeClr val="tx1"/>
                          </a:solidFill>
                          <a:effectLst/>
                          <a:highlight>
                            <a:srgbClr val="00FF00"/>
                          </a:highlight>
                          <a:latin typeface="+mn-lt"/>
                          <a:ea typeface="+mn-ea"/>
                          <a:cs typeface="Arial" panose="020B0604020202020204" pitchFamily="34" charset="0"/>
                        </a:rPr>
                        <a:t>100%</a:t>
                      </a:r>
                      <a:endParaRPr lang="sv-SE" sz="1100" kern="1200" dirty="0">
                        <a:solidFill>
                          <a:schemeClr val="tx1"/>
                        </a:solidFill>
                        <a:effectLst/>
                        <a:highlight>
                          <a:srgbClr val="00FF00"/>
                        </a:highligh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100" b="0" kern="1200" dirty="0">
                          <a:solidFill>
                            <a:schemeClr val="tx1"/>
                          </a:solidFill>
                          <a:effectLst/>
                          <a:latin typeface="+mn-lt"/>
                          <a:ea typeface="+mn-ea"/>
                          <a:cs typeface="Arial" panose="020B0604020202020204" pitchFamily="34" charset="0"/>
                        </a:rPr>
                        <a:t>TS28.535/28.536/28.533/28.541/28.546/28.552/28.553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tx1"/>
                          </a:solidFill>
                          <a:effectLst/>
                          <a:latin typeface="+mn-lt"/>
                          <a:ea typeface="+mn-ea"/>
                          <a:cs typeface="Arial" panose="020B0604020202020204" pitchFamily="34" charset="0"/>
                        </a:rPr>
                        <a:t>SP-200196</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1" kern="1200">
                          <a:solidFill>
                            <a:schemeClr val="dk1"/>
                          </a:solidFill>
                          <a:effectLst/>
                          <a:latin typeface="+mn-lt"/>
                          <a:ea typeface="+mn-ea"/>
                          <a:cs typeface="Arial" panose="020B0604020202020204" pitchFamily="34" charset="0"/>
                        </a:rPr>
                        <a:t> SA#95 (Mar 2022)</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1" kern="1200">
                          <a:solidFill>
                            <a:schemeClr val="dk1"/>
                          </a:solidFill>
                          <a:effectLst/>
                          <a:latin typeface="+mn-lt"/>
                          <a:ea typeface="+mn-ea"/>
                          <a:cs typeface="Arial" panose="020B0604020202020204" pitchFamily="34" charset="0"/>
                        </a:rPr>
                        <a:t>(exception)</a:t>
                      </a:r>
                      <a:endParaRPr lang="sv-SE" altLang="zh-CN" sz="1100" b="0" kern="1200" dirty="0">
                        <a:solidFill>
                          <a:schemeClr val="tx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tx1"/>
                          </a:solidFill>
                          <a:effectLst/>
                          <a:latin typeface="+mn-lt"/>
                          <a:ea typeface="+mn-ea"/>
                          <a:cs typeface="Arial" panose="020B0604020202020204" pitchFamily="34" charset="0"/>
                        </a:rPr>
                        <a:t>Ericsson</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a:solidFill>
                            <a:schemeClr val="tx1"/>
                          </a:solidFill>
                          <a:effectLst/>
                          <a:latin typeface="+mn-lt"/>
                          <a:ea typeface="+mn-ea"/>
                          <a:cs typeface="Arial" panose="020B0604020202020204" pitchFamily="34" charset="0"/>
                        </a:rPr>
                        <a:t>ZSM/SA2/RAN3</a:t>
                      </a:r>
                      <a:endParaRPr lang="sv-SE" sz="110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dk1"/>
                          </a:solidFill>
                          <a:effectLst/>
                          <a:latin typeface="+mn-lt"/>
                          <a:ea typeface="+mn-ea"/>
                          <a:cs typeface="Arial" panose="020B0604020202020204" pitchFamily="34" charset="0"/>
                        </a:rPr>
                        <a:t>Closed loop interaction</a:t>
                      </a:r>
                    </a:p>
                  </a:txBody>
                  <a:tcPr marL="68580" marR="68580" marT="0" marB="0" anchor="ctr">
                    <a:solidFill>
                      <a:schemeClr val="tx2">
                        <a:lumMod val="20000"/>
                        <a:lumOff val="80000"/>
                      </a:schemeClr>
                    </a:solidFill>
                  </a:tcPr>
                </a:tc>
                <a:extLst>
                  <a:ext uri="{0D108BD9-81ED-4DB2-BD59-A6C34878D82A}">
                    <a16:rowId xmlns:a16="http://schemas.microsoft.com/office/drawing/2014/main" val="10003"/>
                  </a:ext>
                </a:extLst>
              </a:tr>
              <a:tr h="251976">
                <a:tc>
                  <a:txBody>
                    <a:bodyPr/>
                    <a:lstStyle/>
                    <a:p>
                      <a:pPr algn="ctr">
                        <a:spcAft>
                          <a:spcPts val="0"/>
                        </a:spcAft>
                      </a:pPr>
                      <a:r>
                        <a:rPr lang="en-GB" sz="1100" b="1" dirty="0">
                          <a:solidFill>
                            <a:schemeClr val="tx1"/>
                          </a:solidFill>
                          <a:effectLst/>
                          <a:latin typeface="+mn-lt"/>
                          <a:ea typeface="宋体" panose="02010600030101010101" pitchFamily="2" charset="-122"/>
                          <a:cs typeface="Arial" panose="020B0604020202020204" pitchFamily="34" charset="0"/>
                        </a:rPr>
                        <a:t>IDMS_MN</a:t>
                      </a:r>
                      <a:endParaRPr lang="zh-CN" sz="1100" b="1"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100" dirty="0">
                          <a:solidFill>
                            <a:schemeClr val="tx1"/>
                          </a:solidFill>
                          <a:effectLst/>
                          <a:latin typeface="+mn-lt"/>
                          <a:ea typeface="宋体" panose="02010600030101010101" pitchFamily="2" charset="-122"/>
                          <a:cs typeface="Arial" panose="020B0604020202020204" pitchFamily="34" charset="0"/>
                        </a:rPr>
                        <a:t>Intent driven management service for mobile networks</a:t>
                      </a:r>
                      <a:endParaRPr lang="zh-CN" sz="11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mn-lt"/>
                          <a:ea typeface="+mn-ea"/>
                          <a:cs typeface="Arial" panose="020B0604020202020204" pitchFamily="34" charset="0"/>
                        </a:rPr>
                        <a:t>95%-&gt;</a:t>
                      </a:r>
                      <a:r>
                        <a:rPr lang="en-US" altLang="zh-CN" sz="1100" kern="1200" dirty="0">
                          <a:solidFill>
                            <a:schemeClr val="tx1"/>
                          </a:solidFill>
                          <a:effectLst/>
                          <a:highlight>
                            <a:srgbClr val="00FF00"/>
                          </a:highlight>
                          <a:latin typeface="+mn-lt"/>
                          <a:ea typeface="+mn-ea"/>
                          <a:cs typeface="Arial" panose="020B0604020202020204" pitchFamily="34" charset="0"/>
                        </a:rPr>
                        <a:t>100%</a:t>
                      </a:r>
                      <a:endParaRPr lang="sv-SE" altLang="zh-CN" sz="1100" kern="1200" dirty="0">
                        <a:solidFill>
                          <a:schemeClr val="tx1"/>
                        </a:solidFill>
                        <a:effectLst/>
                        <a:highlight>
                          <a:srgbClr val="00FF00"/>
                        </a:highligh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tx1"/>
                          </a:solidFill>
                          <a:effectLst/>
                          <a:latin typeface="+mn-lt"/>
                          <a:ea typeface="+mn-ea"/>
                          <a:cs typeface="Arial" panose="020B0604020202020204" pitchFamily="34" charset="0"/>
                        </a:rPr>
                        <a:t>TR28.812/TS 28.312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tx1"/>
                          </a:solidFill>
                          <a:effectLst/>
                          <a:latin typeface="+mn-lt"/>
                          <a:ea typeface="+mn-ea"/>
                          <a:cs typeface="Arial" panose="020B0604020202020204" pitchFamily="34" charset="0"/>
                        </a:rPr>
                        <a:t>SP-180899</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1" kern="1200" dirty="0">
                          <a:solidFill>
                            <a:schemeClr val="dk1"/>
                          </a:solidFill>
                          <a:effectLst/>
                          <a:latin typeface="+mn-lt"/>
                          <a:ea typeface="+mn-ea"/>
                          <a:cs typeface="Arial" panose="020B0604020202020204" pitchFamily="34" charset="0"/>
                        </a:rPr>
                        <a:t> SA#95 (Mar 2022)</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1" kern="1200" dirty="0">
                          <a:solidFill>
                            <a:schemeClr val="dk1"/>
                          </a:solidFill>
                          <a:effectLst/>
                          <a:latin typeface="+mn-lt"/>
                          <a:ea typeface="+mn-ea"/>
                          <a:cs typeface="Arial" panose="020B0604020202020204" pitchFamily="34" charset="0"/>
                        </a:rPr>
                        <a:t>(exception)</a:t>
                      </a:r>
                      <a:endParaRPr lang="en-GB" altLang="zh-CN" sz="1100" b="1"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tx1"/>
                          </a:solidFill>
                          <a:effectLst/>
                          <a:latin typeface="+mn-lt"/>
                          <a:ea typeface="+mn-ea"/>
                          <a:cs typeface="Arial" panose="020B0604020202020204" pitchFamily="34" charset="0"/>
                        </a:rPr>
                        <a:t>Huawei</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a:solidFill>
                            <a:schemeClr val="tx1"/>
                          </a:solidFill>
                          <a:effectLst/>
                          <a:latin typeface="+mn-lt"/>
                          <a:ea typeface="+mn-ea"/>
                          <a:cs typeface="Arial" panose="020B0604020202020204" pitchFamily="34" charset="0"/>
                        </a:rPr>
                        <a:t>SA2/RAN3/ZSM</a:t>
                      </a:r>
                      <a:endParaRPr lang="sv-SE" sz="110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mn-ea"/>
                          <a:cs typeface="Arial" panose="020B0604020202020204" pitchFamily="34" charset="0"/>
                        </a:rPr>
                        <a:t>Intent</a:t>
                      </a:r>
                    </a:p>
                  </a:txBody>
                  <a:tcPr marL="68580" marR="68580" marT="0" marB="0" anchor="ctr">
                    <a:solidFill>
                      <a:schemeClr val="tx2">
                        <a:lumMod val="20000"/>
                        <a:lumOff val="80000"/>
                      </a:schemeClr>
                    </a:solidFill>
                  </a:tcPr>
                </a:tc>
                <a:extLst>
                  <a:ext uri="{0D108BD9-81ED-4DB2-BD59-A6C34878D82A}">
                    <a16:rowId xmlns:a16="http://schemas.microsoft.com/office/drawing/2014/main" val="10004"/>
                  </a:ext>
                </a:extLst>
              </a:tr>
            </a:tbl>
          </a:graphicData>
        </a:graphic>
      </p:graphicFrame>
      <p:sp>
        <p:nvSpPr>
          <p:cNvPr id="11" name="矩形 10"/>
          <p:cNvSpPr/>
          <p:nvPr/>
        </p:nvSpPr>
        <p:spPr>
          <a:xfrm>
            <a:off x="385203" y="3382919"/>
            <a:ext cx="4986006" cy="2800767"/>
          </a:xfrm>
          <a:prstGeom prst="rect">
            <a:avLst/>
          </a:prstGeom>
          <a:solidFill>
            <a:schemeClr val="bg1"/>
          </a:solidFill>
        </p:spPr>
        <p:txBody>
          <a:bodyPr wrap="square">
            <a:spAutoFit/>
          </a:bodyPr>
          <a:lstStyle/>
          <a:p>
            <a:r>
              <a:rPr lang="en-US" altLang="zh-CN" sz="1100" b="1" dirty="0">
                <a:solidFill>
                  <a:srgbClr val="FF0000"/>
                </a:solidFill>
                <a:latin typeface="+mn-lt"/>
                <a:cs typeface="Arial" charset="0"/>
              </a:rPr>
              <a:t>MADCOL:</a:t>
            </a:r>
            <a:endParaRPr lang="en-US" altLang="zh-CN" sz="1100" dirty="0">
              <a:latin typeface="+mn-lt"/>
            </a:endParaRPr>
          </a:p>
          <a:p>
            <a:pPr marL="171450" indent="-171450">
              <a:buFont typeface="Wingdings" panose="05000000000000000000" pitchFamily="2" charset="2"/>
              <a:buChar char="Ø"/>
            </a:pPr>
            <a:r>
              <a:rPr lang="en-US" altLang="zh-CN" sz="1100" dirty="0">
                <a:latin typeface="+mn-lt"/>
              </a:rPr>
              <a:t>The work on providing a solution allowing to request management data based on a network abstraction was completed. In addition, the last missing pieces for the solution allowing to discover which kinds of management data Network Functions can produce were added. </a:t>
            </a:r>
            <a:r>
              <a:rPr lang="en-US" altLang="zh-CN" sz="1100" b="1" dirty="0">
                <a:latin typeface="+mn-lt"/>
              </a:rPr>
              <a:t>By this the WI is completed. </a:t>
            </a:r>
            <a:endParaRPr lang="en-US" altLang="zh-CN" sz="1100" b="1" dirty="0">
              <a:solidFill>
                <a:srgbClr val="FF0000"/>
              </a:solidFill>
              <a:latin typeface="+mn-lt"/>
              <a:cs typeface="Arial" charset="0"/>
            </a:endParaRPr>
          </a:p>
          <a:p>
            <a:pPr lvl="0"/>
            <a:r>
              <a:rPr lang="en-US" altLang="zh-CN" sz="1100" b="1" dirty="0" err="1">
                <a:solidFill>
                  <a:srgbClr val="FF0000"/>
                </a:solidFill>
                <a:latin typeface="+mn-lt"/>
                <a:cs typeface="Arial" charset="0"/>
              </a:rPr>
              <a:t>eCOSLA</a:t>
            </a:r>
            <a:r>
              <a:rPr lang="en-US" altLang="zh-CN" sz="1100" b="1" dirty="0">
                <a:solidFill>
                  <a:srgbClr val="FF0000"/>
                </a:solidFill>
                <a:latin typeface="+mn-lt"/>
                <a:cs typeface="Arial" charset="0"/>
              </a:rPr>
              <a:t>: </a:t>
            </a:r>
            <a:r>
              <a:rPr lang="en-US" altLang="zh-CN" sz="1100" dirty="0">
                <a:solidFill>
                  <a:prstClr val="black"/>
                </a:solidFill>
                <a:latin typeface="+mn-lt"/>
                <a:cs typeface="Arial" charset="0"/>
              </a:rPr>
              <a:t>:</a:t>
            </a:r>
          </a:p>
          <a:p>
            <a:pPr marL="171450" lvl="0" indent="-171450">
              <a:buFont typeface="Wingdings" panose="05000000000000000000" pitchFamily="2" charset="2"/>
              <a:buChar char="Ø"/>
            </a:pPr>
            <a:r>
              <a:rPr lang="en-US" altLang="zh-CN" sz="1100" dirty="0">
                <a:latin typeface="+mn-lt"/>
              </a:rPr>
              <a:t>The group has been working to resolve last outstanding stage 2 definitions, including stage 3 updates. </a:t>
            </a:r>
            <a:r>
              <a:rPr lang="en-US" altLang="zh-CN" sz="1100" b="1" dirty="0">
                <a:latin typeface="+mn-lt"/>
              </a:rPr>
              <a:t>The work item has been completed. </a:t>
            </a:r>
            <a:endParaRPr lang="en-US" altLang="zh-CN" sz="1100" b="1" dirty="0">
              <a:solidFill>
                <a:srgbClr val="FF0000"/>
              </a:solidFill>
              <a:latin typeface="+mn-lt"/>
              <a:cs typeface="Arial" charset="0"/>
            </a:endParaRPr>
          </a:p>
          <a:p>
            <a:pPr lvl="0"/>
            <a:r>
              <a:rPr lang="en-US" altLang="zh-CN" sz="1100" b="1" dirty="0">
                <a:solidFill>
                  <a:srgbClr val="FF0000"/>
                </a:solidFill>
                <a:latin typeface="+mn-lt"/>
                <a:cs typeface="Arial" charset="0"/>
              </a:rPr>
              <a:t>IDMS_MN:</a:t>
            </a:r>
          </a:p>
          <a:p>
            <a:pPr lvl="0"/>
            <a:r>
              <a:rPr lang="en-US" altLang="zh-CN" sz="1100" dirty="0">
                <a:latin typeface="+mn-lt"/>
              </a:rPr>
              <a:t>Following aspects were discussed and agreed:</a:t>
            </a:r>
          </a:p>
          <a:p>
            <a:pPr marL="171450" lvl="0" indent="-171450">
              <a:buFont typeface="Wingdings" panose="05000000000000000000" pitchFamily="2" charset="2"/>
              <a:buChar char="Ø"/>
            </a:pPr>
            <a:r>
              <a:rPr lang="en-US" altLang="zh-CN" sz="1100" dirty="0">
                <a:solidFill>
                  <a:prstClr val="black"/>
                </a:solidFill>
                <a:latin typeface="Calibri"/>
              </a:rPr>
              <a:t>The remaining Editor’s Notes mentioned in the exception request are addressed and the concrete content for the TS 28.312 is finished. </a:t>
            </a:r>
          </a:p>
          <a:p>
            <a:pPr marL="171450" lvl="0" indent="-171450">
              <a:buFont typeface="Wingdings" panose="05000000000000000000" pitchFamily="2" charset="2"/>
              <a:buChar char="Ø"/>
            </a:pPr>
            <a:r>
              <a:rPr lang="en-US" altLang="zh-CN" sz="1100" dirty="0">
                <a:latin typeface="+mn-lt"/>
              </a:rPr>
              <a:t>Clean up on stage 2 </a:t>
            </a:r>
          </a:p>
          <a:p>
            <a:pPr marL="171450" lvl="0" indent="-171450">
              <a:buFont typeface="Wingdings" panose="05000000000000000000" pitchFamily="2" charset="2"/>
              <a:buChar char="Ø"/>
            </a:pPr>
            <a:r>
              <a:rPr lang="en-US" altLang="zh-CN" sz="1100" dirty="0">
                <a:latin typeface="+mn-lt"/>
              </a:rPr>
              <a:t>Clean up on stage3 </a:t>
            </a:r>
            <a:r>
              <a:rPr lang="en-US" altLang="zh-CN" sz="1100" dirty="0" err="1">
                <a:latin typeface="+mn-lt"/>
              </a:rPr>
              <a:t>yaml</a:t>
            </a:r>
            <a:r>
              <a:rPr lang="en-US" altLang="zh-CN" sz="1100" dirty="0">
                <a:latin typeface="+mn-lt"/>
              </a:rPr>
              <a:t> file </a:t>
            </a:r>
          </a:p>
          <a:p>
            <a:pPr marL="171450" lvl="0" indent="-171450">
              <a:buFont typeface="Wingdings" panose="05000000000000000000" pitchFamily="2" charset="2"/>
              <a:buChar char="Ø"/>
            </a:pPr>
            <a:r>
              <a:rPr lang="en-US" altLang="zh-CN" sz="1100" dirty="0">
                <a:latin typeface="+mn-lt"/>
              </a:rPr>
              <a:t>Stage 2 and stage 3 update on Service Support Expectation.</a:t>
            </a:r>
          </a:p>
          <a:p>
            <a:pPr lvl="0"/>
            <a:r>
              <a:rPr lang="en-US" altLang="zh-CN" sz="1100" b="1" dirty="0">
                <a:latin typeface="+mn-lt"/>
              </a:rPr>
              <a:t>The work item is completed</a:t>
            </a:r>
            <a:r>
              <a:rPr lang="en-US" altLang="zh-CN" sz="1100" dirty="0">
                <a:latin typeface="+mn-lt"/>
              </a:rPr>
              <a:t>. </a:t>
            </a:r>
          </a:p>
        </p:txBody>
      </p:sp>
      <p:sp>
        <p:nvSpPr>
          <p:cNvPr id="4" name="矩形 3"/>
          <p:cNvSpPr/>
          <p:nvPr/>
        </p:nvSpPr>
        <p:spPr>
          <a:xfrm>
            <a:off x="5811981" y="3305650"/>
            <a:ext cx="5825836" cy="2846933"/>
          </a:xfrm>
          <a:prstGeom prst="rect">
            <a:avLst/>
          </a:prstGeom>
        </p:spPr>
        <p:txBody>
          <a:bodyPr wrap="square">
            <a:spAutoFit/>
          </a:bodyPr>
          <a:lstStyle/>
          <a:p>
            <a:r>
              <a:rPr lang="en-US" altLang="zh-CN" sz="1100" b="1" dirty="0" err="1">
                <a:solidFill>
                  <a:srgbClr val="FF0000"/>
                </a:solidFill>
                <a:latin typeface="+mj-lt"/>
                <a:cs typeface="Arial" charset="0"/>
              </a:rPr>
              <a:t>eMDAS</a:t>
            </a:r>
            <a:r>
              <a:rPr lang="en-US" altLang="zh-CN" sz="1100" b="1" dirty="0">
                <a:solidFill>
                  <a:srgbClr val="FF0000"/>
                </a:solidFill>
                <a:latin typeface="+mj-lt"/>
                <a:cs typeface="Arial" charset="0"/>
              </a:rPr>
              <a:t>: </a:t>
            </a:r>
          </a:p>
          <a:p>
            <a:r>
              <a:rPr lang="en-US" altLang="zh-CN" sz="1050" b="1" dirty="0">
                <a:latin typeface="+mn-lt"/>
              </a:rPr>
              <a:t>This Rel-17 WI is completed </a:t>
            </a:r>
            <a:r>
              <a:rPr lang="en-US" altLang="zh-CN" sz="1050" dirty="0">
                <a:latin typeface="+mn-lt"/>
              </a:rPr>
              <a:t>with the following outcome from SA5#143e, and two new TSs 28.104 and 28.105 are to be sent to SA for approval:</a:t>
            </a:r>
          </a:p>
          <a:p>
            <a:pPr marL="171450" indent="-171450">
              <a:buFont typeface="Wingdings" panose="05000000000000000000" pitchFamily="2" charset="2"/>
              <a:buChar char="Ø"/>
            </a:pPr>
            <a:r>
              <a:rPr lang="en-US" altLang="zh-CN" sz="1050" dirty="0">
                <a:latin typeface="+mn-lt"/>
              </a:rPr>
              <a:t>enhancements on use cases, requirements and data definitions for some MDA capabilities, </a:t>
            </a:r>
          </a:p>
          <a:p>
            <a:pPr marL="171450" indent="-171450">
              <a:buFont typeface="Wingdings" panose="05000000000000000000" pitchFamily="2" charset="2"/>
              <a:buChar char="Ø"/>
            </a:pPr>
            <a:r>
              <a:rPr lang="en-US" altLang="zh-CN" sz="1050" dirty="0">
                <a:latin typeface="+mn-lt"/>
              </a:rPr>
              <a:t>definition of NRM for MDA report,</a:t>
            </a:r>
          </a:p>
          <a:p>
            <a:pPr marL="171450" indent="-171450">
              <a:buFont typeface="Wingdings" panose="05000000000000000000" pitchFamily="2" charset="2"/>
              <a:buChar char="Ø"/>
            </a:pPr>
            <a:r>
              <a:rPr lang="en-US" altLang="zh-CN" sz="1050" dirty="0">
                <a:latin typeface="+mn-lt"/>
              </a:rPr>
              <a:t>generic MDA workflow,</a:t>
            </a:r>
          </a:p>
          <a:p>
            <a:pPr marL="171450" indent="-171450">
              <a:buFont typeface="Wingdings" panose="05000000000000000000" pitchFamily="2" charset="2"/>
              <a:buChar char="Ø"/>
            </a:pPr>
            <a:r>
              <a:rPr lang="en-US" altLang="zh-CN" sz="1050" dirty="0">
                <a:latin typeface="+mn-lt"/>
              </a:rPr>
              <a:t>AI/ML support for MDA,</a:t>
            </a:r>
          </a:p>
          <a:p>
            <a:pPr marL="171450" indent="-171450">
              <a:buFont typeface="Wingdings" panose="05000000000000000000" pitchFamily="2" charset="2"/>
              <a:buChar char="Ø"/>
            </a:pPr>
            <a:r>
              <a:rPr lang="en-US" altLang="zh-CN" sz="1050" dirty="0">
                <a:latin typeface="+mn-lt"/>
              </a:rPr>
              <a:t>enhancements of AI/ML NRM,</a:t>
            </a:r>
          </a:p>
          <a:p>
            <a:pPr marL="171450" indent="-171450">
              <a:buFont typeface="Wingdings" panose="05000000000000000000" pitchFamily="2" charset="2"/>
              <a:buChar char="Ø"/>
            </a:pPr>
            <a:r>
              <a:rPr lang="en-US" altLang="zh-CN" sz="1050" dirty="0" err="1">
                <a:latin typeface="+mn-lt"/>
              </a:rPr>
              <a:t>MnS</a:t>
            </a:r>
            <a:r>
              <a:rPr lang="en-US" altLang="zh-CN" sz="1050" dirty="0">
                <a:latin typeface="+mn-lt"/>
              </a:rPr>
              <a:t> components for MDA reporting,</a:t>
            </a:r>
          </a:p>
          <a:p>
            <a:pPr marL="171450" indent="-171450">
              <a:buFont typeface="Wingdings" panose="05000000000000000000" pitchFamily="2" charset="2"/>
              <a:buChar char="Ø"/>
            </a:pPr>
            <a:r>
              <a:rPr lang="en-US" altLang="zh-CN" sz="1050" dirty="0">
                <a:latin typeface="+mn-lt"/>
              </a:rPr>
              <a:t>new UC, requirements and solutions on handling erroneous data &amp; decisions</a:t>
            </a:r>
          </a:p>
          <a:p>
            <a:pPr marL="171450" indent="-171450">
              <a:buFont typeface="Wingdings" panose="05000000000000000000" pitchFamily="2" charset="2"/>
              <a:buChar char="Ø"/>
            </a:pPr>
            <a:r>
              <a:rPr lang="en-US" altLang="zh-CN" sz="1050" dirty="0">
                <a:latin typeface="+mn-lt"/>
              </a:rPr>
              <a:t>stage 3 SS for both TS 28.104 and 28.105.</a:t>
            </a:r>
          </a:p>
          <a:p>
            <a:pPr marL="171450" indent="-171450">
              <a:buFont typeface="Wingdings" panose="05000000000000000000" pitchFamily="2" charset="2"/>
              <a:buChar char="Ø"/>
            </a:pPr>
            <a:r>
              <a:rPr lang="en-US" altLang="zh-CN" sz="1050" dirty="0">
                <a:latin typeface="+mn-lt"/>
              </a:rPr>
              <a:t>rapporteur clean-up.</a:t>
            </a:r>
          </a:p>
          <a:p>
            <a:pPr marL="171450" indent="-171450">
              <a:buFont typeface="Wingdings" panose="05000000000000000000" pitchFamily="2" charset="2"/>
              <a:buChar char="Ø"/>
            </a:pPr>
            <a:endParaRPr lang="en-US" altLang="zh-CN" sz="1050" dirty="0">
              <a:latin typeface="+mn-lt"/>
            </a:endParaRPr>
          </a:p>
          <a:p>
            <a:r>
              <a:rPr lang="en-US" altLang="zh-CN" sz="1050" b="1" dirty="0">
                <a:latin typeface="+mn-lt"/>
              </a:rPr>
              <a:t>The issues that cannot be solved in Rel-17 are proposed to move to Rel-18</a:t>
            </a:r>
            <a:r>
              <a:rPr lang="en-US" altLang="zh-CN" sz="1050" dirty="0">
                <a:latin typeface="+mn-lt"/>
              </a:rPr>
              <a:t>, including:</a:t>
            </a:r>
          </a:p>
          <a:p>
            <a:pPr marL="171450" indent="-171450">
              <a:buFont typeface="Wingdings" panose="05000000000000000000" pitchFamily="2" charset="2"/>
              <a:buChar char="Ø"/>
            </a:pPr>
            <a:r>
              <a:rPr lang="en-US" altLang="zh-CN" sz="1050" dirty="0">
                <a:latin typeface="+mn-lt"/>
              </a:rPr>
              <a:t>analytics data definition for failure prediction,</a:t>
            </a:r>
          </a:p>
          <a:p>
            <a:pPr marL="171450" indent="-171450">
              <a:buFont typeface="Wingdings" panose="05000000000000000000" pitchFamily="2" charset="2"/>
              <a:buChar char="Ø"/>
            </a:pPr>
            <a:r>
              <a:rPr lang="en-US" altLang="zh-CN" sz="1050" dirty="0">
                <a:latin typeface="+mn-lt"/>
              </a:rPr>
              <a:t>recommended actions related to non-3GPP domain,</a:t>
            </a:r>
          </a:p>
          <a:p>
            <a:pPr marL="171450" indent="-171450">
              <a:buFont typeface="Wingdings" panose="05000000000000000000" pitchFamily="2" charset="2"/>
              <a:buChar char="Ø"/>
            </a:pPr>
            <a:r>
              <a:rPr lang="en-US" altLang="zh-CN" sz="1050" dirty="0">
                <a:latin typeface="+mn-lt"/>
              </a:rPr>
              <a:t>analytics data definition for failure prediction</a:t>
            </a:r>
          </a:p>
        </p:txBody>
      </p:sp>
    </p:spTree>
    <p:extLst>
      <p:ext uri="{BB962C8B-B14F-4D97-AF65-F5344CB8AC3E}">
        <p14:creationId xmlns:p14="http://schemas.microsoft.com/office/powerpoint/2010/main" val="9050316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2800" kern="0" dirty="0"/>
              <a:t>Rel-18 SI Intelligence and Automation</a:t>
            </a:r>
          </a:p>
        </p:txBody>
      </p:sp>
      <p:sp>
        <p:nvSpPr>
          <p:cNvPr id="9" name="矩形 8"/>
          <p:cNvSpPr/>
          <p:nvPr/>
        </p:nvSpPr>
        <p:spPr>
          <a:xfrm>
            <a:off x="78541" y="4180956"/>
            <a:ext cx="4054265" cy="2123658"/>
          </a:xfrm>
          <a:prstGeom prst="rect">
            <a:avLst/>
          </a:prstGeom>
          <a:ln>
            <a:noFill/>
          </a:ln>
        </p:spPr>
        <p:txBody>
          <a:bodyPr wrap="square">
            <a:spAutoFit/>
          </a:bodyPr>
          <a:lstStyle/>
          <a:p>
            <a:pPr lvl="0" defTabSz="1219170" eaLnBrk="1" fontAlgn="auto" hangingPunct="1">
              <a:spcBef>
                <a:spcPts val="0"/>
              </a:spcBef>
              <a:spcAft>
                <a:spcPts val="0"/>
              </a:spcAft>
              <a:defRPr/>
            </a:pPr>
            <a:r>
              <a:rPr lang="en-US" altLang="zh-CN" sz="1100" b="1" dirty="0" err="1">
                <a:solidFill>
                  <a:srgbClr val="FF0000"/>
                </a:solidFill>
                <a:latin typeface="+mn-lt"/>
                <a:cs typeface="Arial" charset="0"/>
              </a:rPr>
              <a:t>FS_eANL</a:t>
            </a:r>
            <a:r>
              <a:rPr lang="en-US" altLang="zh-CN" sz="1100" b="1" dirty="0">
                <a:solidFill>
                  <a:srgbClr val="FF0000"/>
                </a:solidFill>
                <a:latin typeface="+mn-lt"/>
                <a:cs typeface="Arial" charset="0"/>
              </a:rPr>
              <a:t>: </a:t>
            </a:r>
            <a:r>
              <a:rPr lang="en-US" altLang="zh-CN" sz="1100" dirty="0">
                <a:latin typeface="+mn-lt"/>
              </a:rPr>
              <a:t>The following aspects were discussed and agreed:</a:t>
            </a:r>
            <a:endParaRPr lang="zh-CN" altLang="zh-CN" sz="1100" dirty="0">
              <a:latin typeface="+mn-lt"/>
            </a:endParaRPr>
          </a:p>
          <a:p>
            <a:pPr marL="171450" indent="-171450">
              <a:buFont typeface="Wingdings" panose="05000000000000000000" pitchFamily="2" charset="2"/>
              <a:buChar char="Ø"/>
            </a:pPr>
            <a:r>
              <a:rPr lang="en-US" altLang="zh-CN" sz="1100" dirty="0">
                <a:latin typeface="+mn-lt"/>
              </a:rPr>
              <a:t>Key issues of enhancement of ANL for network optimization</a:t>
            </a:r>
          </a:p>
          <a:p>
            <a:pPr marL="171450" indent="-171450">
              <a:buFont typeface="Wingdings" panose="05000000000000000000" pitchFamily="2" charset="2"/>
              <a:buChar char="Ø"/>
            </a:pPr>
            <a:r>
              <a:rPr lang="en-US" altLang="zh-CN" sz="1100" dirty="0">
                <a:latin typeface="+mn-lt"/>
              </a:rPr>
              <a:t>Key issue of autonomous network level for 5GC NF deployment</a:t>
            </a:r>
          </a:p>
          <a:p>
            <a:pPr marL="171450" indent="-171450">
              <a:buFont typeface="Wingdings" panose="05000000000000000000" pitchFamily="2" charset="2"/>
              <a:buChar char="Ø"/>
            </a:pPr>
            <a:r>
              <a:rPr lang="en-US" altLang="zh-CN" sz="1100" dirty="0">
                <a:latin typeface="+mn-lt"/>
              </a:rPr>
              <a:t>Key issue of autonomous network level for RAN energy saving</a:t>
            </a:r>
          </a:p>
          <a:p>
            <a:pPr lvl="0" defTabSz="1219170" eaLnBrk="1" fontAlgn="auto" hangingPunct="1">
              <a:spcBef>
                <a:spcPts val="0"/>
              </a:spcBef>
              <a:spcAft>
                <a:spcPts val="0"/>
              </a:spcAft>
              <a:defRPr/>
            </a:pPr>
            <a:r>
              <a:rPr lang="en-US" altLang="zh-CN" sz="1100" b="1" dirty="0">
                <a:solidFill>
                  <a:srgbClr val="FF0000"/>
                </a:solidFill>
                <a:latin typeface="+mn-lt"/>
                <a:cs typeface="Arial" charset="0"/>
              </a:rPr>
              <a:t>FS_ANLEVA: </a:t>
            </a:r>
            <a:r>
              <a:rPr lang="en-US" altLang="zh-CN" sz="1100" dirty="0">
                <a:latin typeface="+mn-lt"/>
              </a:rPr>
              <a:t>The following aspects were discussed </a:t>
            </a:r>
            <a:r>
              <a:rPr lang="en-US" altLang="zh-CN" sz="1100">
                <a:latin typeface="+mn-lt"/>
              </a:rPr>
              <a:t>and noted:</a:t>
            </a:r>
            <a:endParaRPr lang="zh-CN" altLang="zh-CN" sz="1100" dirty="0">
              <a:latin typeface="+mn-lt"/>
            </a:endParaRPr>
          </a:p>
          <a:p>
            <a:pPr marL="171450" indent="-171450">
              <a:buFont typeface="Wingdings" panose="05000000000000000000" pitchFamily="2" charset="2"/>
              <a:buChar char="Ø"/>
            </a:pPr>
            <a:r>
              <a:rPr lang="en-US" altLang="zh-CN" sz="1100" dirty="0">
                <a:latin typeface="+mn-lt"/>
              </a:rPr>
              <a:t>Key issue of dimensions for autonomous network levels</a:t>
            </a:r>
          </a:p>
          <a:p>
            <a:pPr marL="171450" indent="-171450">
              <a:buFont typeface="Wingdings" panose="05000000000000000000" pitchFamily="2" charset="2"/>
              <a:buChar char="Ø"/>
            </a:pPr>
            <a:r>
              <a:rPr lang="en-US" altLang="zh-CN" sz="1100" dirty="0">
                <a:latin typeface="+mn-lt"/>
              </a:rPr>
              <a:t>Key issues of generic methodology for autonomous network levels evaluation</a:t>
            </a:r>
          </a:p>
          <a:p>
            <a:pPr marL="171450" indent="-171450">
              <a:buFont typeface="Wingdings" panose="05000000000000000000" pitchFamily="2" charset="2"/>
              <a:buChar char="Ø"/>
            </a:pPr>
            <a:r>
              <a:rPr lang="en-US" altLang="zh-CN" sz="1100" dirty="0">
                <a:latin typeface="+mn-lt"/>
              </a:rPr>
              <a:t>General process of evaluating the autonomous network level</a:t>
            </a:r>
          </a:p>
          <a:p>
            <a:pPr marL="171450" indent="-171450">
              <a:buFont typeface="Wingdings" panose="05000000000000000000" pitchFamily="2" charset="2"/>
              <a:buChar char="Ø"/>
            </a:pPr>
            <a:r>
              <a:rPr lang="en-US" altLang="zh-CN" sz="1100" dirty="0">
                <a:latin typeface="+mn-lt"/>
              </a:rPr>
              <a:t>Key Issue of determine evaluated object of autonomous</a:t>
            </a:r>
          </a:p>
          <a:p>
            <a:pPr marL="171450" indent="-171450">
              <a:buFont typeface="Wingdings" panose="05000000000000000000" pitchFamily="2" charset="2"/>
              <a:buChar char="Ø"/>
            </a:pPr>
            <a:r>
              <a:rPr lang="en-US" altLang="zh-CN" sz="1100" dirty="0">
                <a:latin typeface="+mn-lt"/>
              </a:rPr>
              <a:t>Key issues of KEI and process of autonomous network levels evaluation for network optimization </a:t>
            </a:r>
            <a:endParaRPr lang="zh-CN" altLang="zh-CN" sz="1100" dirty="0">
              <a:latin typeface="+mn-lt"/>
            </a:endParaRPr>
          </a:p>
        </p:txBody>
      </p:sp>
      <p:sp>
        <p:nvSpPr>
          <p:cNvPr id="10" name="文本框 9"/>
          <p:cNvSpPr txBox="1"/>
          <p:nvPr/>
        </p:nvSpPr>
        <p:spPr>
          <a:xfrm>
            <a:off x="156264" y="3115000"/>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sp>
        <p:nvSpPr>
          <p:cNvPr id="6" name="矩形 5"/>
          <p:cNvSpPr/>
          <p:nvPr/>
        </p:nvSpPr>
        <p:spPr>
          <a:xfrm>
            <a:off x="8124723" y="4164832"/>
            <a:ext cx="3713364" cy="2292935"/>
          </a:xfrm>
          <a:prstGeom prst="rect">
            <a:avLst/>
          </a:prstGeom>
          <a:solidFill>
            <a:schemeClr val="bg1"/>
          </a:solidFill>
        </p:spPr>
        <p:txBody>
          <a:bodyPr wrap="square">
            <a:spAutoFit/>
          </a:bodyPr>
          <a:lstStyle/>
          <a:p>
            <a:pPr lvl="0" defTabSz="1219170" eaLnBrk="1" fontAlgn="auto" hangingPunct="1">
              <a:spcBef>
                <a:spcPts val="0"/>
              </a:spcBef>
              <a:spcAft>
                <a:spcPts val="0"/>
              </a:spcAft>
              <a:defRPr/>
            </a:pPr>
            <a:r>
              <a:rPr lang="en-US" altLang="zh-CN" sz="1100" b="1" dirty="0">
                <a:solidFill>
                  <a:srgbClr val="FF0000"/>
                </a:solidFill>
                <a:latin typeface="+mn-lt"/>
                <a:cs typeface="Arial" charset="0"/>
              </a:rPr>
              <a:t>FS_AIML_MGMT</a:t>
            </a:r>
          </a:p>
          <a:p>
            <a:pPr defTabSz="1219170">
              <a:defRPr/>
            </a:pPr>
            <a:r>
              <a:rPr lang="en-US" altLang="zh-CN" sz="1100" dirty="0">
                <a:latin typeface="+mn-lt"/>
              </a:rPr>
              <a:t>The UC on AI/ML model performance management was agreed.</a:t>
            </a:r>
          </a:p>
          <a:p>
            <a:pPr defTabSz="1219170" eaLnBrk="1" fontAlgn="auto" hangingPunct="1">
              <a:spcBef>
                <a:spcPts val="0"/>
              </a:spcBef>
              <a:spcAft>
                <a:spcPts val="0"/>
              </a:spcAft>
              <a:defRPr/>
            </a:pPr>
            <a:r>
              <a:rPr lang="en-US" altLang="zh-CN" sz="1100" b="1" dirty="0">
                <a:solidFill>
                  <a:srgbClr val="FF0000"/>
                </a:solidFill>
                <a:latin typeface="+mn-lt"/>
                <a:cs typeface="Arial" charset="0"/>
              </a:rPr>
              <a:t>FS_MANWDAF: </a:t>
            </a:r>
            <a:r>
              <a:rPr lang="en-US" altLang="zh-CN" sz="1100" dirty="0">
                <a:latin typeface="+mn-lt"/>
                <a:cs typeface="Arial" charset="0"/>
              </a:rPr>
              <a:t>the following topics are approved.</a:t>
            </a:r>
            <a:endParaRPr lang="en-US" altLang="zh-CN" sz="1050" dirty="0">
              <a:latin typeface="+mn-lt"/>
              <a:cs typeface="Arial" charset="0"/>
            </a:endParaRPr>
          </a:p>
          <a:p>
            <a:pPr marL="171450" lvl="0" indent="-171450" defTabSz="1219170">
              <a:buFont typeface="Wingdings" panose="05000000000000000000" pitchFamily="2" charset="2"/>
              <a:buChar char="Ø"/>
              <a:defRPr/>
            </a:pPr>
            <a:r>
              <a:rPr lang="en-US" altLang="zh-CN" sz="1100" dirty="0">
                <a:latin typeface="+mn-lt"/>
              </a:rPr>
              <a:t>Add potential solution for KI#3</a:t>
            </a:r>
          </a:p>
          <a:p>
            <a:pPr marL="171450" lvl="0" indent="-171450" defTabSz="1219170">
              <a:buFont typeface="Wingdings" panose="05000000000000000000" pitchFamily="2" charset="2"/>
              <a:buChar char="Ø"/>
              <a:defRPr/>
            </a:pPr>
            <a:r>
              <a:rPr lang="en-US" altLang="zh-CN" sz="1100" dirty="0">
                <a:latin typeface="+mn-lt"/>
              </a:rPr>
              <a:t>New KI about performance metrics of NWDAF on data collection aspect</a:t>
            </a:r>
          </a:p>
          <a:p>
            <a:pPr lvl="0" defTabSz="1219170" eaLnBrk="1" fontAlgn="auto" hangingPunct="1">
              <a:spcBef>
                <a:spcPts val="0"/>
              </a:spcBef>
              <a:spcAft>
                <a:spcPts val="0"/>
              </a:spcAft>
              <a:defRPr/>
            </a:pPr>
            <a:r>
              <a:rPr lang="en-US" altLang="zh-CN" sz="1100" b="1" dirty="0">
                <a:solidFill>
                  <a:srgbClr val="FF0000"/>
                </a:solidFill>
                <a:latin typeface="+mn-lt"/>
                <a:cs typeface="Arial" charset="0"/>
              </a:rPr>
              <a:t>FS_FSEV: </a:t>
            </a:r>
            <a:r>
              <a:rPr lang="en-US" altLang="zh-CN" sz="1100" dirty="0">
                <a:latin typeface="+mn-lt"/>
              </a:rPr>
              <a:t>The following aspects were discussed and noted:</a:t>
            </a:r>
          </a:p>
          <a:p>
            <a:pPr marL="171450" indent="-171450" defTabSz="1219170">
              <a:buFont typeface="Wingdings" panose="05000000000000000000" pitchFamily="2" charset="2"/>
              <a:buChar char="Ø"/>
              <a:defRPr/>
            </a:pPr>
            <a:r>
              <a:rPr lang="en-US" altLang="zh-CN" sz="1100" dirty="0">
                <a:latin typeface="+mn-lt"/>
              </a:rPr>
              <a:t>Concepts and relation</a:t>
            </a:r>
          </a:p>
          <a:p>
            <a:pPr marL="171450" indent="-171450" defTabSz="1219170">
              <a:buFont typeface="Wingdings" panose="05000000000000000000" pitchFamily="2" charset="2"/>
              <a:buChar char="Ø"/>
              <a:defRPr/>
            </a:pPr>
            <a:r>
              <a:rPr lang="en-US" altLang="zh-CN" sz="1100" dirty="0">
                <a:latin typeface="+mn-lt"/>
              </a:rPr>
              <a:t>Management framework</a:t>
            </a:r>
          </a:p>
          <a:p>
            <a:pPr marL="171450" indent="-171450" defTabSz="1219170">
              <a:buFont typeface="Wingdings" panose="05000000000000000000" pitchFamily="2" charset="2"/>
              <a:buChar char="Ø"/>
              <a:defRPr/>
            </a:pPr>
            <a:r>
              <a:rPr lang="en-US" altLang="zh-CN" sz="1100" dirty="0">
                <a:latin typeface="+mn-lt"/>
              </a:rPr>
              <a:t>3 key issues description and solutions</a:t>
            </a:r>
          </a:p>
          <a:p>
            <a:pPr marL="171450" indent="-171450" defTabSz="1219170">
              <a:buFont typeface="Wingdings" panose="05000000000000000000" pitchFamily="2" charset="2"/>
              <a:buChar char="Ø"/>
              <a:defRPr/>
            </a:pPr>
            <a:r>
              <a:rPr lang="en-US" altLang="zh-CN" sz="1100" b="1" dirty="0">
                <a:latin typeface="+mn-lt"/>
              </a:rPr>
              <a:t>NOTE: rapporteur change from Chen Wang to </a:t>
            </a:r>
            <a:r>
              <a:rPr lang="en-US" altLang="zh-CN" sz="1100" b="1" dirty="0" err="1">
                <a:latin typeface="+mn-lt"/>
              </a:rPr>
              <a:t>Lingli</a:t>
            </a:r>
            <a:r>
              <a:rPr lang="en-US" altLang="zh-CN" sz="1100" b="1" dirty="0">
                <a:latin typeface="+mn-lt"/>
              </a:rPr>
              <a:t> Deng (China Mobile).</a:t>
            </a:r>
          </a:p>
        </p:txBody>
      </p:sp>
      <p:graphicFrame>
        <p:nvGraphicFramePr>
          <p:cNvPr id="2" name="表格 1"/>
          <p:cNvGraphicFramePr>
            <a:graphicFrameLocks noGrp="1"/>
          </p:cNvGraphicFramePr>
          <p:nvPr>
            <p:extLst>
              <p:ext uri="{D42A27DB-BD31-4B8C-83A1-F6EECF244321}">
                <p14:modId xmlns:p14="http://schemas.microsoft.com/office/powerpoint/2010/main" val="1264752769"/>
              </p:ext>
            </p:extLst>
          </p:nvPr>
        </p:nvGraphicFramePr>
        <p:xfrm>
          <a:off x="156264" y="710046"/>
          <a:ext cx="11820994" cy="3300922"/>
        </p:xfrm>
        <a:graphic>
          <a:graphicData uri="http://schemas.openxmlformats.org/drawingml/2006/table">
            <a:tbl>
              <a:tblPr firstRow="1" bandRow="1">
                <a:tableStyleId>{5C22544A-7EE6-4342-B048-85BDC9FD1C3A}</a:tableStyleId>
              </a:tblPr>
              <a:tblGrid>
                <a:gridCol w="1201196">
                  <a:extLst>
                    <a:ext uri="{9D8B030D-6E8A-4147-A177-3AD203B41FA5}">
                      <a16:colId xmlns:a16="http://schemas.microsoft.com/office/drawing/2014/main" val="20000"/>
                    </a:ext>
                  </a:extLst>
                </a:gridCol>
                <a:gridCol w="3280528">
                  <a:extLst>
                    <a:ext uri="{9D8B030D-6E8A-4147-A177-3AD203B41FA5}">
                      <a16:colId xmlns:a16="http://schemas.microsoft.com/office/drawing/2014/main" val="20001"/>
                    </a:ext>
                  </a:extLst>
                </a:gridCol>
                <a:gridCol w="1282045">
                  <a:extLst>
                    <a:ext uri="{9D8B030D-6E8A-4147-A177-3AD203B41FA5}">
                      <a16:colId xmlns:a16="http://schemas.microsoft.com/office/drawing/2014/main" val="20002"/>
                    </a:ext>
                  </a:extLst>
                </a:gridCol>
                <a:gridCol w="970961">
                  <a:extLst>
                    <a:ext uri="{9D8B030D-6E8A-4147-A177-3AD203B41FA5}">
                      <a16:colId xmlns:a16="http://schemas.microsoft.com/office/drawing/2014/main" val="4086969189"/>
                    </a:ext>
                  </a:extLst>
                </a:gridCol>
                <a:gridCol w="1781666">
                  <a:extLst>
                    <a:ext uri="{9D8B030D-6E8A-4147-A177-3AD203B41FA5}">
                      <a16:colId xmlns:a16="http://schemas.microsoft.com/office/drawing/2014/main" val="20003"/>
                    </a:ext>
                  </a:extLst>
                </a:gridCol>
                <a:gridCol w="904973">
                  <a:extLst>
                    <a:ext uri="{9D8B030D-6E8A-4147-A177-3AD203B41FA5}">
                      <a16:colId xmlns:a16="http://schemas.microsoft.com/office/drawing/2014/main" val="20004"/>
                    </a:ext>
                  </a:extLst>
                </a:gridCol>
                <a:gridCol w="1395167">
                  <a:extLst>
                    <a:ext uri="{9D8B030D-6E8A-4147-A177-3AD203B41FA5}">
                      <a16:colId xmlns:a16="http://schemas.microsoft.com/office/drawing/2014/main" val="20005"/>
                    </a:ext>
                  </a:extLst>
                </a:gridCol>
                <a:gridCol w="1004458">
                  <a:extLst>
                    <a:ext uri="{9D8B030D-6E8A-4147-A177-3AD203B41FA5}">
                      <a16:colId xmlns:a16="http://schemas.microsoft.com/office/drawing/2014/main" val="20006"/>
                    </a:ext>
                  </a:extLst>
                </a:gridCol>
              </a:tblGrid>
              <a:tr h="432049">
                <a:tc>
                  <a:txBody>
                    <a:bodyPr/>
                    <a:lstStyle/>
                    <a:p>
                      <a:pPr algn="ctr">
                        <a:spcAft>
                          <a:spcPts val="0"/>
                        </a:spcAft>
                      </a:pPr>
                      <a:r>
                        <a:rPr lang="en-GB" sz="1200" b="1" kern="1200" dirty="0">
                          <a:solidFill>
                            <a:schemeClr val="lt1"/>
                          </a:solidFill>
                          <a:latin typeface="+mn-lt"/>
                          <a:ea typeface="+mn-ea"/>
                          <a:cs typeface="Arial" panose="020B0604020202020204" pitchFamily="34" charset="0"/>
                        </a:rPr>
                        <a:t>WI code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Arial" panose="020B0604020202020204" pitchFamily="34" charset="0"/>
                        </a:rPr>
                        <a:t>WI</a:t>
                      </a:r>
                      <a:r>
                        <a:rPr lang="en-US" sz="1200" b="1" kern="1200" dirty="0">
                          <a:solidFill>
                            <a:schemeClr val="lt1"/>
                          </a:solidFill>
                          <a:latin typeface="+mn-lt"/>
                          <a:ea typeface="+mn-ea"/>
                          <a:cs typeface="Arial" panose="020B0604020202020204" pitchFamily="34" charset="0"/>
                        </a:rPr>
                        <a:t>/SI</a:t>
                      </a:r>
                      <a:r>
                        <a:rPr lang="en-GB" sz="1200" b="1" kern="1200" dirty="0">
                          <a:solidFill>
                            <a:schemeClr val="lt1"/>
                          </a:solidFill>
                          <a:latin typeface="+mn-lt"/>
                          <a:ea typeface="+mn-ea"/>
                          <a:cs typeface="Arial" panose="020B0604020202020204" pitchFamily="34" charset="0"/>
                        </a:rPr>
                        <a:t> </a:t>
                      </a:r>
                      <a:r>
                        <a:rPr lang="en-US" altLang="zh-CN" sz="1200" b="1" kern="1200" dirty="0">
                          <a:solidFill>
                            <a:schemeClr val="lt1"/>
                          </a:solidFill>
                          <a:latin typeface="+mn-lt"/>
                          <a:ea typeface="+mn-ea"/>
                          <a:cs typeface="Arial" panose="020B0604020202020204" pitchFamily="34" charset="0"/>
                        </a:rPr>
                        <a:t>information</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sv-SE" sz="1200" b="1" kern="1200" dirty="0">
                          <a:solidFill>
                            <a:schemeClr val="lt1"/>
                          </a:solidFill>
                          <a:latin typeface="+mn-lt"/>
                          <a:ea typeface="+mn-ea"/>
                          <a:cs typeface="Arial" panose="020B0604020202020204" pitchFamily="34" charset="0"/>
                        </a:rPr>
                        <a:t>Rapporteur</a:t>
                      </a:r>
                    </a:p>
                  </a:txBody>
                  <a:tcPr marL="9525" marR="9525" marT="9525" marB="9525" anchor="ctr">
                    <a:solidFill>
                      <a:srgbClr val="92D050"/>
                    </a:solidFill>
                  </a:tcPr>
                </a:tc>
                <a:tc>
                  <a:txBody>
                    <a:bodyPr/>
                    <a:lstStyle/>
                    <a:p>
                      <a:pPr algn="ctr">
                        <a:spcAft>
                          <a:spcPts val="0"/>
                        </a:spcAft>
                      </a:pPr>
                      <a:r>
                        <a:rPr lang="sv-SE" sz="1200" b="1" kern="1200" dirty="0">
                          <a:solidFill>
                            <a:schemeClr val="lt1"/>
                          </a:solidFill>
                          <a:latin typeface="+mn-lt"/>
                          <a:ea typeface="+mn-ea"/>
                          <a:cs typeface="Arial" panose="020B0604020202020204" pitchFamily="34" charset="0"/>
                        </a:rPr>
                        <a:t>TR</a:t>
                      </a:r>
                    </a:p>
                  </a:txBody>
                  <a:tcPr marL="9525" marR="9525" marT="9525" marB="9525" anchor="ctr">
                    <a:solidFill>
                      <a:srgbClr val="92D050"/>
                    </a:solidFill>
                  </a:tcPr>
                </a:tc>
                <a:tc>
                  <a:txBody>
                    <a:bodyPr/>
                    <a:lstStyle/>
                    <a:p>
                      <a:pPr algn="ctr">
                        <a:spcAft>
                          <a:spcPts val="0"/>
                        </a:spcAft>
                      </a:pPr>
                      <a:r>
                        <a:rPr lang="en-US" altLang="zh-CN" sz="1200" b="1" kern="1200" dirty="0">
                          <a:solidFill>
                            <a:schemeClr val="lt1"/>
                          </a:solidFill>
                          <a:latin typeface="+mn-lt"/>
                          <a:ea typeface="+mn-ea"/>
                          <a:cs typeface="Arial" panose="020B0604020202020204" pitchFamily="34" charset="0"/>
                        </a:rPr>
                        <a:t>Target date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mn-lt"/>
                          <a:cs typeface="Arial" panose="020B0604020202020204" pitchFamily="34" charset="0"/>
                        </a:rPr>
                        <a:t>Completion</a:t>
                      </a:r>
                      <a:r>
                        <a:rPr lang="sv-SE" sz="1200" dirty="0">
                          <a:latin typeface="+mn-lt"/>
                          <a:cs typeface="Arial" panose="020B0604020202020204" pitchFamily="34" charset="0"/>
                        </a:rPr>
                        <a:t> rate</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mn-lt"/>
                          <a:cs typeface="Arial" panose="020B0604020202020204" pitchFamily="34" charset="0"/>
                        </a:rPr>
                        <a:t>Related</a:t>
                      </a:r>
                      <a:r>
                        <a:rPr lang="sv-SE" altLang="zh-CN" sz="1200" baseline="0" dirty="0">
                          <a:latin typeface="+mn-lt"/>
                          <a:cs typeface="Arial" panose="020B0604020202020204" pitchFamily="34" charset="0"/>
                        </a:rPr>
                        <a:t> groups</a:t>
                      </a:r>
                      <a:endParaRPr lang="sv-SE" sz="1200" dirty="0">
                        <a:latin typeface="+mn-lt"/>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mn-lt"/>
                          <a:cs typeface="Arial" panose="020B0604020202020204" pitchFamily="34" charset="0"/>
                        </a:rPr>
                        <a:t>Related</a:t>
                      </a:r>
                      <a:r>
                        <a:rPr lang="sv-SE" sz="1200" baseline="0" dirty="0">
                          <a:latin typeface="+mn-lt"/>
                          <a:cs typeface="Arial" panose="020B0604020202020204" pitchFamily="34" charset="0"/>
                        </a:rPr>
                        <a:t> </a:t>
                      </a:r>
                      <a:r>
                        <a:rPr lang="en-US" altLang="zh-CN" sz="1200" dirty="0">
                          <a:latin typeface="+mn-lt"/>
                          <a:cs typeface="Arial" panose="020B0604020202020204" pitchFamily="34" charset="0"/>
                        </a:rPr>
                        <a:t>topic</a:t>
                      </a:r>
                      <a:endParaRPr lang="sv-SE" sz="1200" dirty="0">
                        <a:latin typeface="+mn-lt"/>
                        <a:cs typeface="Arial" panose="020B0604020202020204" pitchFamily="34" charset="0"/>
                      </a:endParaRPr>
                    </a:p>
                  </a:txBody>
                  <a:tcPr anchor="ctr">
                    <a:solidFill>
                      <a:srgbClr val="92D050"/>
                    </a:solidFill>
                  </a:tcPr>
                </a:tc>
                <a:extLst>
                  <a:ext uri="{0D108BD9-81ED-4DB2-BD59-A6C34878D82A}">
                    <a16:rowId xmlns:a16="http://schemas.microsoft.com/office/drawing/2014/main" val="10000"/>
                  </a:ext>
                </a:extLst>
              </a:tr>
              <a:tr h="194422">
                <a:tc>
                  <a:txBody>
                    <a:bodyPr/>
                    <a:lstStyle/>
                    <a:p>
                      <a:pPr>
                        <a:lnSpc>
                          <a:spcPct val="150000"/>
                        </a:lnSpc>
                        <a:spcAft>
                          <a:spcPts val="0"/>
                        </a:spcAft>
                      </a:pPr>
                      <a:r>
                        <a:rPr lang="en-US" sz="900" b="1" kern="1200" dirty="0" err="1">
                          <a:solidFill>
                            <a:srgbClr val="000000"/>
                          </a:solidFill>
                          <a:effectLst/>
                          <a:latin typeface="微软雅黑" panose="020B0503020204020204" pitchFamily="34" charset="-122"/>
                          <a:ea typeface="宋体" panose="02010600030101010101" pitchFamily="2" charset="-122"/>
                          <a:cs typeface="Arial" panose="020B0604020202020204" pitchFamily="34" charset="0"/>
                        </a:rPr>
                        <a:t>FS_eANL</a:t>
                      </a:r>
                      <a:endParaRPr lang="zh-CN" sz="1050" b="1" dirty="0">
                        <a:effectLst/>
                        <a:latin typeface="Times New Roman" panose="02020603050405020304" pitchFamily="18" charset="0"/>
                        <a:ea typeface="宋体" panose="02010600030101010101" pitchFamily="2" charset="-122"/>
                      </a:endParaRPr>
                    </a:p>
                  </a:txBody>
                  <a:tcPr marL="0" marR="0" marT="0" marB="0">
                    <a:solidFill>
                      <a:schemeClr val="tx2">
                        <a:lumMod val="20000"/>
                        <a:lumOff val="80000"/>
                      </a:schemeClr>
                    </a:solidFill>
                  </a:tcPr>
                </a:tc>
                <a:tc>
                  <a:txBody>
                    <a:bodyPr/>
                    <a:lstStyle/>
                    <a:p>
                      <a:pPr>
                        <a:lnSpc>
                          <a:spcPct val="150000"/>
                        </a:lnSpc>
                        <a:spcAft>
                          <a:spcPts val="0"/>
                        </a:spcAft>
                      </a:pP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Study on enhancement of autonomous network levels (</a:t>
                      </a:r>
                      <a:r>
                        <a:rPr lang="en-US" sz="900" kern="1200" dirty="0" err="1">
                          <a:solidFill>
                            <a:srgbClr val="000000"/>
                          </a:solidFill>
                          <a:effectLst/>
                          <a:latin typeface="微软雅黑" panose="020B0503020204020204" pitchFamily="34" charset="-122"/>
                          <a:ea typeface="宋体" panose="02010600030101010101" pitchFamily="2" charset="-122"/>
                          <a:cs typeface="Arial" panose="020B0604020202020204" pitchFamily="34" charset="0"/>
                        </a:rPr>
                        <a:t>FS_eANL</a:t>
                      </a: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 (SP-211446)</a:t>
                      </a: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China Mobile, Huawei</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28.910</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SA5#145/SA#97(Sep 2022)</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0-&gt;25%</a:t>
                      </a:r>
                      <a:endParaRPr lang="zh-CN" sz="900" kern="1200" dirty="0">
                        <a:solidFill>
                          <a:srgbClr val="000000"/>
                        </a:solidFill>
                        <a:effectLst/>
                        <a:latin typeface="微软雅黑" panose="020B0503020204020204" pitchFamily="34" charset="-122"/>
                        <a:ea typeface="+mn-ea"/>
                        <a:cs typeface="Arial" panose="020B0604020202020204" pitchFamily="34" charset="0"/>
                      </a:endParaRPr>
                    </a:p>
                  </a:txBody>
                  <a:tcPr marL="114300" marR="114300" marT="0" marB="0">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fi-FI"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SA2, RAN3 and ETSI ZSM</a:t>
                      </a: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194422">
                <a:tc>
                  <a:txBody>
                    <a:bodyPr/>
                    <a:lstStyle/>
                    <a:p>
                      <a:pPr marL="0" algn="l" defTabSz="1219170" rtl="0" eaLnBrk="1" latinLnBrk="0" hangingPunct="1">
                        <a:lnSpc>
                          <a:spcPct val="150000"/>
                        </a:lnSpc>
                        <a:spcAft>
                          <a:spcPts val="0"/>
                        </a:spcAft>
                      </a:pPr>
                      <a:r>
                        <a:rPr lang="en-US" altLang="zh-CN" sz="900" b="1"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FS_ANLEVA</a:t>
                      </a:r>
                      <a:endParaRPr lang="zh-CN" sz="1050" b="1" dirty="0">
                        <a:effectLst/>
                        <a:latin typeface="Times New Roman" panose="02020603050405020304" pitchFamily="18" charset="0"/>
                        <a:ea typeface="宋体" panose="02010600030101010101" pitchFamily="2" charset="-122"/>
                      </a:endParaRPr>
                    </a:p>
                  </a:txBody>
                  <a:tcPr marL="0" marR="0" marT="0" marB="0">
                    <a:solidFill>
                      <a:schemeClr val="tx2">
                        <a:lumMod val="20000"/>
                        <a:lumOff val="80000"/>
                      </a:schemeClr>
                    </a:solidFill>
                  </a:tcPr>
                </a:tc>
                <a:tc>
                  <a:txBody>
                    <a:bodyPr/>
                    <a:lstStyle/>
                    <a:p>
                      <a:pPr>
                        <a:lnSpc>
                          <a:spcPct val="150000"/>
                        </a:lnSpc>
                        <a:spcAft>
                          <a:spcPts val="0"/>
                        </a:spcAft>
                      </a:pP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Study on evaluation of autonomous network levels(FS_ANLEVA) (SP-211445)</a:t>
                      </a: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China Mobile, Huawei</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28.909</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GB" altLang="zh-CN" sz="900" kern="1200" dirty="0">
                          <a:solidFill>
                            <a:srgbClr val="000000"/>
                          </a:solidFill>
                          <a:effectLst/>
                          <a:latin typeface="微软雅黑" panose="020B0503020204020204" pitchFamily="34" charset="-122"/>
                          <a:ea typeface="+mn-ea"/>
                          <a:cs typeface="Arial" panose="020B0604020202020204" pitchFamily="34" charset="0"/>
                        </a:rPr>
                        <a:t>SA5#147/SA#99(Mar 2023)</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0-&gt;10%</a:t>
                      </a:r>
                      <a:endParaRPr lang="zh-CN" sz="900" kern="1200" dirty="0">
                        <a:solidFill>
                          <a:srgbClr val="000000"/>
                        </a:solidFill>
                        <a:effectLst/>
                        <a:latin typeface="微软雅黑" panose="020B0503020204020204" pitchFamily="34" charset="-122"/>
                        <a:ea typeface="+mn-ea"/>
                        <a:cs typeface="Arial" panose="020B0604020202020204" pitchFamily="34" charset="0"/>
                      </a:endParaRPr>
                    </a:p>
                  </a:txBody>
                  <a:tcPr marL="114300" marR="114300" marT="0" marB="0">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fi-FI"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SA2, RAN3 and ETSI ZSM</a:t>
                      </a: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383923">
                <a:tc>
                  <a:txBody>
                    <a:bodyPr/>
                    <a:lstStyle/>
                    <a:p>
                      <a:pPr>
                        <a:lnSpc>
                          <a:spcPct val="150000"/>
                        </a:lnSpc>
                        <a:spcAft>
                          <a:spcPts val="0"/>
                        </a:spcAft>
                      </a:pPr>
                      <a:r>
                        <a:rPr lang="en-US" sz="900" b="1" kern="1200" dirty="0" err="1">
                          <a:solidFill>
                            <a:srgbClr val="000000"/>
                          </a:solidFill>
                          <a:effectLst/>
                          <a:latin typeface="微软雅黑" panose="020B0503020204020204" pitchFamily="34" charset="-122"/>
                          <a:ea typeface="宋体" panose="02010600030101010101" pitchFamily="2" charset="-122"/>
                          <a:cs typeface="Arial" panose="020B0604020202020204" pitchFamily="34" charset="0"/>
                        </a:rPr>
                        <a:t>FS_eIDMS_MN</a:t>
                      </a:r>
                      <a:endParaRPr lang="zh-CN" sz="1050" b="1" dirty="0">
                        <a:effectLst/>
                        <a:latin typeface="Times New Roman" panose="02020603050405020304" pitchFamily="18" charset="0"/>
                        <a:ea typeface="宋体" panose="02010600030101010101" pitchFamily="2" charset="-122"/>
                      </a:endParaRPr>
                    </a:p>
                  </a:txBody>
                  <a:tcPr marL="0" marR="0" marT="0" marB="0">
                    <a:solidFill>
                      <a:schemeClr val="tx2">
                        <a:lumMod val="20000"/>
                        <a:lumOff val="80000"/>
                      </a:schemeClr>
                    </a:solidFill>
                  </a:tcPr>
                </a:tc>
                <a:tc>
                  <a:txBody>
                    <a:bodyPr/>
                    <a:lstStyle/>
                    <a:p>
                      <a:pPr>
                        <a:lnSpc>
                          <a:spcPct val="150000"/>
                        </a:lnSpc>
                        <a:spcAft>
                          <a:spcPts val="0"/>
                        </a:spcAft>
                      </a:pP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Study on enhanced intent driven management services for mobile networks  (</a:t>
                      </a:r>
                      <a:r>
                        <a:rPr lang="en-US" sz="900" kern="1200" dirty="0" err="1">
                          <a:solidFill>
                            <a:srgbClr val="000000"/>
                          </a:solidFill>
                          <a:effectLst/>
                          <a:latin typeface="微软雅黑" panose="020B0503020204020204" pitchFamily="34" charset="-122"/>
                          <a:ea typeface="宋体" panose="02010600030101010101" pitchFamily="2" charset="-122"/>
                          <a:cs typeface="Arial" panose="020B0604020202020204" pitchFamily="34" charset="0"/>
                        </a:rPr>
                        <a:t>FS_eIDMS_MN</a:t>
                      </a: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 (SP-211450)</a:t>
                      </a: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Huawei, Ericsson</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fr-FR"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28.912</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SA5#145/SA#97(Sep 2022)</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0-&gt;</a:t>
                      </a: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40%</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SA2, RAN3, ETSI ZSM, TM Forum</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3"/>
                  </a:ext>
                </a:extLst>
              </a:tr>
              <a:tr h="131767">
                <a:tc>
                  <a:txBody>
                    <a:bodyPr/>
                    <a:lstStyle/>
                    <a:p>
                      <a:pPr>
                        <a:lnSpc>
                          <a:spcPct val="150000"/>
                        </a:lnSpc>
                        <a:spcAft>
                          <a:spcPts val="0"/>
                        </a:spcAft>
                      </a:pPr>
                      <a:r>
                        <a:rPr lang="en-US" sz="900" b="1"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FS_NETSLICE_IDMS</a:t>
                      </a:r>
                      <a:endParaRPr lang="zh-CN" sz="1050" b="1" dirty="0">
                        <a:effectLst/>
                        <a:latin typeface="Times New Roman" panose="02020603050405020304" pitchFamily="18" charset="0"/>
                        <a:ea typeface="宋体" panose="02010600030101010101" pitchFamily="2" charset="-122"/>
                      </a:endParaRPr>
                    </a:p>
                  </a:txBody>
                  <a:tcPr marL="0" marR="0" marT="0" marB="0">
                    <a:solidFill>
                      <a:schemeClr val="tx2">
                        <a:lumMod val="20000"/>
                        <a:lumOff val="80000"/>
                      </a:schemeClr>
                    </a:solidFill>
                  </a:tcPr>
                </a:tc>
                <a:tc>
                  <a:txBody>
                    <a:bodyPr/>
                    <a:lstStyle/>
                    <a:p>
                      <a:pPr>
                        <a:lnSpc>
                          <a:spcPct val="150000"/>
                        </a:lnSpc>
                        <a:spcAft>
                          <a:spcPts val="0"/>
                        </a:spcAft>
                      </a:pP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Study on intent-driven management for network slicing (FS_NETSLICE_IDMS) (SP-220278)</a:t>
                      </a: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Huawei, Ericsson</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fr-FR"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28.836</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SA5#145/SA#97(Sep 2022)</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0-&gt;</a:t>
                      </a: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20%</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4"/>
                  </a:ext>
                </a:extLst>
              </a:tr>
              <a:tr h="212424">
                <a:tc>
                  <a:txBody>
                    <a:bodyPr/>
                    <a:lstStyle/>
                    <a:p>
                      <a:pPr>
                        <a:lnSpc>
                          <a:spcPct val="150000"/>
                        </a:lnSpc>
                        <a:spcAft>
                          <a:spcPts val="0"/>
                        </a:spcAft>
                      </a:pPr>
                      <a:r>
                        <a:rPr lang="en-US" sz="900" b="1"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FS_AIML_MGMT</a:t>
                      </a:r>
                      <a:endParaRPr lang="zh-CN" sz="1050" b="1" dirty="0">
                        <a:effectLst/>
                        <a:latin typeface="Times New Roman" panose="02020603050405020304" pitchFamily="18" charset="0"/>
                        <a:ea typeface="宋体" panose="02010600030101010101" pitchFamily="2" charset="-122"/>
                      </a:endParaRPr>
                    </a:p>
                  </a:txBody>
                  <a:tcPr marL="0" marR="0" marT="0" marB="0">
                    <a:solidFill>
                      <a:schemeClr val="tx2">
                        <a:lumMod val="20000"/>
                        <a:lumOff val="80000"/>
                      </a:schemeClr>
                    </a:solidFill>
                  </a:tcPr>
                </a:tc>
                <a:tc>
                  <a:txBody>
                    <a:bodyPr/>
                    <a:lstStyle/>
                    <a:p>
                      <a:pPr>
                        <a:lnSpc>
                          <a:spcPct val="150000"/>
                        </a:lnSpc>
                        <a:spcAft>
                          <a:spcPts val="0"/>
                        </a:spcAft>
                      </a:pPr>
                      <a:r>
                        <a:rPr lang="fr-FR"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Study on AI/ ML management (FS_AIML_MGMT) (SP-211443)</a:t>
                      </a:r>
                      <a:endParaRPr lang="zh-CN" sz="1050" dirty="0">
                        <a:effectLst/>
                        <a:latin typeface="Times New Roman" panose="02020603050405020304" pitchFamily="18" charset="0"/>
                        <a:ea typeface="宋体" panose="02010600030101010101" pitchFamily="2" charset="-122"/>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fr-FR" altLang="zh-CN" sz="900" kern="1200" dirty="0">
                          <a:solidFill>
                            <a:srgbClr val="000000"/>
                          </a:solidFill>
                          <a:effectLst/>
                          <a:latin typeface="微软雅黑" panose="020B0503020204020204" pitchFamily="34" charset="-122"/>
                          <a:ea typeface="+mn-ea"/>
                          <a:cs typeface="Arial" panose="020B0604020202020204" pitchFamily="34" charset="0"/>
                        </a:rPr>
                        <a:t>Intel, NEC</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28.908</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fr-FR"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SA5#145/SA#97(Sep 2022)</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0-&gt;</a:t>
                      </a: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10%</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SA1, SA2, RAN3 and RAN2 </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5"/>
                  </a:ext>
                </a:extLst>
              </a:tr>
              <a:tr h="212424">
                <a:tc>
                  <a:txBody>
                    <a:bodyPr/>
                    <a:lstStyle/>
                    <a:p>
                      <a:pPr>
                        <a:lnSpc>
                          <a:spcPct val="150000"/>
                        </a:lnSpc>
                        <a:spcAft>
                          <a:spcPts val="0"/>
                        </a:spcAft>
                      </a:pPr>
                      <a:r>
                        <a:rPr lang="en-US" sz="900" b="1"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FS_MANWDAF</a:t>
                      </a:r>
                      <a:endParaRPr lang="zh-CN" sz="1050" b="1" dirty="0">
                        <a:effectLst/>
                        <a:latin typeface="Times New Roman" panose="02020603050405020304" pitchFamily="18" charset="0"/>
                        <a:ea typeface="宋体" panose="02010600030101010101" pitchFamily="2" charset="-122"/>
                      </a:endParaRPr>
                    </a:p>
                  </a:txBody>
                  <a:tcPr marL="0" marR="0" marT="0" marB="0">
                    <a:solidFill>
                      <a:schemeClr val="tx2">
                        <a:lumMod val="20000"/>
                        <a:lumOff val="80000"/>
                      </a:schemeClr>
                    </a:solidFill>
                  </a:tcPr>
                </a:tc>
                <a:tc>
                  <a:txBody>
                    <a:bodyPr/>
                    <a:lstStyle/>
                    <a:p>
                      <a:pPr>
                        <a:lnSpc>
                          <a:spcPct val="150000"/>
                        </a:lnSpc>
                        <a:spcAft>
                          <a:spcPts val="0"/>
                        </a:spcAft>
                      </a:pP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Study on Enhancement of the management aspects related to NWDAF (FS_MANWDAF) (SP-211435)</a:t>
                      </a:r>
                      <a:endParaRPr lang="zh-CN" sz="1050" dirty="0">
                        <a:effectLst/>
                        <a:latin typeface="Times New Roman" panose="02020603050405020304" pitchFamily="18" charset="0"/>
                        <a:ea typeface="宋体" panose="02010600030101010101" pitchFamily="2" charset="-122"/>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China Telecom</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28.864</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SA5#146/SA#98(Dec 2022)</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  </a:t>
                      </a:r>
                      <a:r>
                        <a:rPr lang="en-US" altLang="zh-CN" sz="900" kern="1200" dirty="0">
                          <a:solidFill>
                            <a:srgbClr val="000000"/>
                          </a:solidFill>
                          <a:effectLst/>
                          <a:latin typeface="微软雅黑" panose="020B0503020204020204" pitchFamily="34" charset="-122"/>
                          <a:ea typeface="+mn-ea"/>
                          <a:cs typeface="Arial" panose="020B0604020202020204" pitchFamily="34" charset="0"/>
                        </a:rPr>
                        <a:t>0-&gt;</a:t>
                      </a: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30%</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SA2</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6"/>
                  </a:ext>
                </a:extLst>
              </a:tr>
              <a:tr h="279837">
                <a:tc>
                  <a:txBody>
                    <a:bodyPr/>
                    <a:lstStyle/>
                    <a:p>
                      <a:pPr>
                        <a:lnSpc>
                          <a:spcPct val="150000"/>
                        </a:lnSpc>
                        <a:spcAft>
                          <a:spcPts val="0"/>
                        </a:spcAft>
                      </a:pPr>
                      <a:r>
                        <a:rPr lang="en-US" sz="900" b="1"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FS_FSEV</a:t>
                      </a:r>
                      <a:endParaRPr lang="zh-CN" sz="1050" b="1" dirty="0">
                        <a:effectLst/>
                        <a:latin typeface="Times New Roman" panose="02020603050405020304" pitchFamily="18" charset="0"/>
                        <a:ea typeface="宋体" panose="02010600030101010101" pitchFamily="2" charset="-122"/>
                      </a:endParaRPr>
                    </a:p>
                  </a:txBody>
                  <a:tcPr marL="0" marR="0" marT="0" marB="0">
                    <a:solidFill>
                      <a:schemeClr val="tx2">
                        <a:lumMod val="20000"/>
                        <a:lumOff val="80000"/>
                      </a:schemeClr>
                    </a:solidFill>
                  </a:tcPr>
                </a:tc>
                <a:tc>
                  <a:txBody>
                    <a:bodyPr/>
                    <a:lstStyle/>
                    <a:p>
                      <a:pPr>
                        <a:lnSpc>
                          <a:spcPct val="150000"/>
                        </a:lnSpc>
                        <a:spcAft>
                          <a:spcPts val="0"/>
                        </a:spcAft>
                      </a:pP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Study on Fault Supervision Evolution  (FS_FSEV) (SP-220153)</a:t>
                      </a:r>
                      <a:endParaRPr lang="zh-CN" sz="1050" dirty="0">
                        <a:effectLst/>
                        <a:latin typeface="Times New Roman" panose="02020603050405020304" pitchFamily="18" charset="0"/>
                        <a:ea typeface="宋体" panose="02010600030101010101" pitchFamily="2" charset="-122"/>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China Mobile, Huawei</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28.830</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SA5#147/SA#99(Mar 2023)</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 </a:t>
                      </a:r>
                      <a:r>
                        <a:rPr lang="en-US" altLang="zh-CN" sz="900" kern="1200" dirty="0">
                          <a:solidFill>
                            <a:srgbClr val="000000"/>
                          </a:solidFill>
                          <a:effectLst/>
                          <a:latin typeface="微软雅黑" panose="020B0503020204020204" pitchFamily="34" charset="-122"/>
                          <a:ea typeface="+mn-ea"/>
                          <a:cs typeface="Arial" panose="020B0604020202020204" pitchFamily="34" charset="0"/>
                        </a:rPr>
                        <a:t>0-&gt;</a:t>
                      </a: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10%</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7"/>
                  </a:ext>
                </a:extLst>
              </a:tr>
            </a:tbl>
          </a:graphicData>
        </a:graphic>
      </p:graphicFrame>
      <p:sp>
        <p:nvSpPr>
          <p:cNvPr id="7" name="矩形 8">
            <a:extLst>
              <a:ext uri="{FF2B5EF4-FFF2-40B4-BE49-F238E27FC236}">
                <a16:creationId xmlns:a16="http://schemas.microsoft.com/office/drawing/2014/main" id="{3BEE0E18-59E2-4CB8-97BE-E9E2463FC97F}"/>
              </a:ext>
            </a:extLst>
          </p:cNvPr>
          <p:cNvSpPr/>
          <p:nvPr/>
        </p:nvSpPr>
        <p:spPr>
          <a:xfrm>
            <a:off x="4012574" y="4180956"/>
            <a:ext cx="3969203" cy="2292935"/>
          </a:xfrm>
          <a:prstGeom prst="rect">
            <a:avLst/>
          </a:prstGeom>
          <a:ln>
            <a:noFill/>
          </a:ln>
        </p:spPr>
        <p:txBody>
          <a:bodyPr wrap="square">
            <a:spAutoFit/>
          </a:bodyPr>
          <a:lstStyle/>
          <a:p>
            <a:pPr lvl="0" defTabSz="1219170">
              <a:defRPr/>
            </a:pPr>
            <a:r>
              <a:rPr lang="en-US" altLang="zh-CN" sz="1100" b="1" dirty="0" err="1">
                <a:solidFill>
                  <a:srgbClr val="FF0000"/>
                </a:solidFill>
                <a:latin typeface="+mn-lt"/>
                <a:cs typeface="Arial" charset="0"/>
              </a:rPr>
              <a:t>FS_eIDMS_MN</a:t>
            </a:r>
            <a:r>
              <a:rPr lang="en-US" altLang="zh-CN" sz="1100" b="1" dirty="0">
                <a:solidFill>
                  <a:srgbClr val="FF0000"/>
                </a:solidFill>
                <a:latin typeface="+mn-lt"/>
                <a:cs typeface="Arial" charset="0"/>
              </a:rPr>
              <a:t>:  </a:t>
            </a:r>
            <a:r>
              <a:rPr lang="en-US" altLang="zh-CN" sz="1100" dirty="0">
                <a:latin typeface="+mn-lt"/>
              </a:rPr>
              <a:t>Made good progress for WoP (Work Package) #1 and WoP#3, and following aspects were discussed and agreed:</a:t>
            </a:r>
          </a:p>
          <a:p>
            <a:pPr marL="171450" lvl="0" indent="-171450" defTabSz="1219170">
              <a:buFont typeface="Wingdings" panose="05000000000000000000" pitchFamily="2" charset="2"/>
              <a:buChar char="Ø"/>
              <a:defRPr/>
            </a:pPr>
            <a:r>
              <a:rPr lang="en-US" altLang="zh-CN" sz="1100" dirty="0">
                <a:latin typeface="+mn-lt"/>
              </a:rPr>
              <a:t>WoP#1</a:t>
            </a:r>
          </a:p>
          <a:p>
            <a:pPr marL="171450" indent="-171450" defTabSz="1219170">
              <a:buFont typeface="Arial" panose="020B0604020202020204" pitchFamily="34" charset="0"/>
              <a:buChar char="•"/>
              <a:defRPr/>
            </a:pPr>
            <a:r>
              <a:rPr lang="en-US" altLang="zh-CN" sz="1100" dirty="0">
                <a:latin typeface="+mn-lt"/>
              </a:rPr>
              <a:t>Issue of intent driven approach for RAN energy saving</a:t>
            </a:r>
          </a:p>
          <a:p>
            <a:pPr marL="171450" indent="-171450" defTabSz="1219170">
              <a:buFont typeface="Arial" panose="020B0604020202020204" pitchFamily="34" charset="0"/>
              <a:buChar char="•"/>
              <a:defRPr/>
            </a:pPr>
            <a:r>
              <a:rPr lang="en-US" altLang="zh-CN" sz="1100" dirty="0">
                <a:latin typeface="+mn-lt"/>
              </a:rPr>
              <a:t>Issue of Enhancement of radio network intent expectation</a:t>
            </a:r>
          </a:p>
          <a:p>
            <a:pPr marL="171450" indent="-171450" defTabSz="1219170">
              <a:buFont typeface="Arial" panose="020B0604020202020204" pitchFamily="34" charset="0"/>
              <a:buChar char="•"/>
              <a:defRPr/>
            </a:pPr>
            <a:r>
              <a:rPr lang="en-US" altLang="zh-CN" sz="1100" dirty="0">
                <a:latin typeface="+mn-lt"/>
              </a:rPr>
              <a:t>Issue of 5GC related intent expectation</a:t>
            </a:r>
          </a:p>
          <a:p>
            <a:pPr marL="171450" lvl="0" indent="-171450" defTabSz="1219170">
              <a:buFont typeface="Wingdings" panose="05000000000000000000" pitchFamily="2" charset="2"/>
              <a:buChar char="Ø"/>
              <a:defRPr/>
            </a:pPr>
            <a:r>
              <a:rPr lang="en-US" altLang="zh-CN" sz="1100" dirty="0">
                <a:latin typeface="+mn-lt"/>
              </a:rPr>
              <a:t>WoP#3: Issue of solution for radio service intent expectation</a:t>
            </a:r>
          </a:p>
          <a:p>
            <a:r>
              <a:rPr lang="en-US" altLang="zh-CN" sz="1100" b="1" dirty="0">
                <a:solidFill>
                  <a:srgbClr val="FF0000"/>
                </a:solidFill>
                <a:latin typeface="+mn-lt"/>
                <a:cs typeface="Arial" charset="0"/>
              </a:rPr>
              <a:t>FS_NETSLICE_IDMS</a:t>
            </a:r>
          </a:p>
          <a:p>
            <a:pPr marL="171450" indent="-171450">
              <a:buFont typeface="Wingdings" panose="05000000000000000000" pitchFamily="2" charset="2"/>
              <a:buChar char="Ø"/>
            </a:pPr>
            <a:r>
              <a:rPr lang="en-US" altLang="zh-CN" sz="1100" dirty="0">
                <a:latin typeface="+mn-lt"/>
              </a:rPr>
              <a:t>The group has been discussing and agreed on additional clarification of concepts and overview, and potential use cases and requirements for intent driven management of network slicing.</a:t>
            </a:r>
          </a:p>
          <a:p>
            <a:pPr marL="171450" indent="-171450">
              <a:buFont typeface="Wingdings" panose="05000000000000000000" pitchFamily="2" charset="2"/>
              <a:buChar char="Ø"/>
            </a:pPr>
            <a:r>
              <a:rPr lang="en-US" altLang="zh-CN" sz="1100" b="1" dirty="0">
                <a:latin typeface="+mn-lt"/>
              </a:rPr>
              <a:t>NOTE:  Main rapporteur change to Jan Groenendijk (Ericsson)</a:t>
            </a:r>
            <a:endParaRPr lang="zh-CN" altLang="zh-CN" sz="1100" dirty="0">
              <a:latin typeface="+mn-lt"/>
            </a:endParaRPr>
          </a:p>
        </p:txBody>
      </p:sp>
    </p:spTree>
    <p:extLst>
      <p:ext uri="{BB962C8B-B14F-4D97-AF65-F5344CB8AC3E}">
        <p14:creationId xmlns:p14="http://schemas.microsoft.com/office/powerpoint/2010/main" val="39779110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2800" kern="0" dirty="0"/>
              <a:t>Rel-18 SI Management Architecture and Mechanisms</a:t>
            </a:r>
            <a:endParaRPr lang="sv-SE" sz="2800" kern="0" dirty="0"/>
          </a:p>
        </p:txBody>
      </p:sp>
      <p:sp>
        <p:nvSpPr>
          <p:cNvPr id="10" name="文本框 9"/>
          <p:cNvSpPr txBox="1"/>
          <p:nvPr/>
        </p:nvSpPr>
        <p:spPr>
          <a:xfrm>
            <a:off x="271232" y="3658873"/>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3638113159"/>
              </p:ext>
            </p:extLst>
          </p:nvPr>
        </p:nvGraphicFramePr>
        <p:xfrm>
          <a:off x="271230" y="491882"/>
          <a:ext cx="11681826" cy="3126503"/>
        </p:xfrm>
        <a:graphic>
          <a:graphicData uri="http://schemas.openxmlformats.org/drawingml/2006/table">
            <a:tbl>
              <a:tblPr firstRow="1" bandRow="1">
                <a:tableStyleId>{5C22544A-7EE6-4342-B048-85BDC9FD1C3A}</a:tableStyleId>
              </a:tblPr>
              <a:tblGrid>
                <a:gridCol w="953997">
                  <a:extLst>
                    <a:ext uri="{9D8B030D-6E8A-4147-A177-3AD203B41FA5}">
                      <a16:colId xmlns:a16="http://schemas.microsoft.com/office/drawing/2014/main" val="20000"/>
                    </a:ext>
                  </a:extLst>
                </a:gridCol>
                <a:gridCol w="4340686">
                  <a:extLst>
                    <a:ext uri="{9D8B030D-6E8A-4147-A177-3AD203B41FA5}">
                      <a16:colId xmlns:a16="http://schemas.microsoft.com/office/drawing/2014/main" val="20001"/>
                    </a:ext>
                  </a:extLst>
                </a:gridCol>
                <a:gridCol w="1216550">
                  <a:extLst>
                    <a:ext uri="{9D8B030D-6E8A-4147-A177-3AD203B41FA5}">
                      <a16:colId xmlns:a16="http://schemas.microsoft.com/office/drawing/2014/main" val="20002"/>
                    </a:ext>
                  </a:extLst>
                </a:gridCol>
                <a:gridCol w="1049572">
                  <a:extLst>
                    <a:ext uri="{9D8B030D-6E8A-4147-A177-3AD203B41FA5}">
                      <a16:colId xmlns:a16="http://schemas.microsoft.com/office/drawing/2014/main" val="3285939756"/>
                    </a:ext>
                  </a:extLst>
                </a:gridCol>
                <a:gridCol w="1653871">
                  <a:extLst>
                    <a:ext uri="{9D8B030D-6E8A-4147-A177-3AD203B41FA5}">
                      <a16:colId xmlns:a16="http://schemas.microsoft.com/office/drawing/2014/main" val="20003"/>
                    </a:ext>
                  </a:extLst>
                </a:gridCol>
                <a:gridCol w="985962">
                  <a:extLst>
                    <a:ext uri="{9D8B030D-6E8A-4147-A177-3AD203B41FA5}">
                      <a16:colId xmlns:a16="http://schemas.microsoft.com/office/drawing/2014/main" val="20004"/>
                    </a:ext>
                  </a:extLst>
                </a:gridCol>
                <a:gridCol w="755374">
                  <a:extLst>
                    <a:ext uri="{9D8B030D-6E8A-4147-A177-3AD203B41FA5}">
                      <a16:colId xmlns:a16="http://schemas.microsoft.com/office/drawing/2014/main" val="20005"/>
                    </a:ext>
                  </a:extLst>
                </a:gridCol>
                <a:gridCol w="725814">
                  <a:extLst>
                    <a:ext uri="{9D8B030D-6E8A-4147-A177-3AD203B41FA5}">
                      <a16:colId xmlns:a16="http://schemas.microsoft.com/office/drawing/2014/main" val="20006"/>
                    </a:ext>
                  </a:extLst>
                </a:gridCol>
              </a:tblGrid>
              <a:tr h="387054">
                <a:tc>
                  <a:txBody>
                    <a:bodyPr/>
                    <a:lstStyle/>
                    <a:p>
                      <a:pPr algn="ctr">
                        <a:spcAft>
                          <a:spcPts val="0"/>
                        </a:spcAft>
                      </a:pPr>
                      <a:r>
                        <a:rPr lang="en-GB" sz="1200" b="1" kern="1200" dirty="0">
                          <a:solidFill>
                            <a:schemeClr val="lt1"/>
                          </a:solidFill>
                          <a:latin typeface="+mn-lt"/>
                          <a:ea typeface="+mn-ea"/>
                          <a:cs typeface="Arial" panose="020B0604020202020204" pitchFamily="34" charset="0"/>
                        </a:rPr>
                        <a:t>WI code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Arial" panose="020B0604020202020204" pitchFamily="34" charset="0"/>
                        </a:rPr>
                        <a:t>WI</a:t>
                      </a:r>
                      <a:r>
                        <a:rPr lang="en-US" sz="1200" b="1" kern="1200" dirty="0">
                          <a:solidFill>
                            <a:schemeClr val="lt1"/>
                          </a:solidFill>
                          <a:latin typeface="+mn-lt"/>
                          <a:ea typeface="+mn-ea"/>
                          <a:cs typeface="Arial" panose="020B0604020202020204" pitchFamily="34" charset="0"/>
                        </a:rPr>
                        <a:t>/SI</a:t>
                      </a:r>
                      <a:r>
                        <a:rPr lang="en-GB" sz="1200" b="1" kern="1200" dirty="0">
                          <a:solidFill>
                            <a:schemeClr val="lt1"/>
                          </a:solidFill>
                          <a:latin typeface="+mn-lt"/>
                          <a:ea typeface="+mn-ea"/>
                          <a:cs typeface="Arial" panose="020B0604020202020204" pitchFamily="34" charset="0"/>
                        </a:rPr>
                        <a:t> </a:t>
                      </a:r>
                      <a:r>
                        <a:rPr lang="en-US" altLang="zh-CN" sz="1200" b="1" kern="1200" dirty="0">
                          <a:solidFill>
                            <a:schemeClr val="lt1"/>
                          </a:solidFill>
                          <a:latin typeface="+mn-lt"/>
                          <a:ea typeface="+mn-ea"/>
                          <a:cs typeface="Arial" panose="020B0604020202020204" pitchFamily="34" charset="0"/>
                        </a:rPr>
                        <a:t>information</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sv-SE" sz="1200" b="1" kern="1200" dirty="0">
                          <a:solidFill>
                            <a:schemeClr val="lt1"/>
                          </a:solidFill>
                          <a:latin typeface="+mn-lt"/>
                          <a:ea typeface="+mn-ea"/>
                          <a:cs typeface="Arial" panose="020B0604020202020204" pitchFamily="34" charset="0"/>
                        </a:rPr>
                        <a:t>Rapporteur</a:t>
                      </a:r>
                    </a:p>
                  </a:txBody>
                  <a:tcPr marL="9525" marR="9525" marT="9525" marB="9525" anchor="ctr">
                    <a:solidFill>
                      <a:srgbClr val="92D050"/>
                    </a:solidFill>
                  </a:tcPr>
                </a:tc>
                <a:tc>
                  <a:txBody>
                    <a:bodyPr/>
                    <a:lstStyle/>
                    <a:p>
                      <a:pPr algn="ctr">
                        <a:spcAft>
                          <a:spcPts val="0"/>
                        </a:spcAft>
                      </a:pPr>
                      <a:r>
                        <a:rPr lang="sv-SE" sz="1200" b="1" kern="1200" dirty="0">
                          <a:solidFill>
                            <a:schemeClr val="lt1"/>
                          </a:solidFill>
                          <a:latin typeface="+mn-lt"/>
                          <a:ea typeface="+mn-ea"/>
                          <a:cs typeface="Arial" panose="020B0604020202020204" pitchFamily="34" charset="0"/>
                        </a:rPr>
                        <a:t>TR</a:t>
                      </a:r>
                    </a:p>
                  </a:txBody>
                  <a:tcPr marL="9525" marR="9525" marT="9525" marB="9525" anchor="ctr">
                    <a:solidFill>
                      <a:srgbClr val="92D050"/>
                    </a:solidFill>
                  </a:tcPr>
                </a:tc>
                <a:tc>
                  <a:txBody>
                    <a:bodyPr/>
                    <a:lstStyle/>
                    <a:p>
                      <a:pPr algn="ctr">
                        <a:spcAft>
                          <a:spcPts val="0"/>
                        </a:spcAft>
                      </a:pPr>
                      <a:r>
                        <a:rPr lang="en-US" altLang="zh-CN" sz="1200" b="1" kern="1200" dirty="0">
                          <a:solidFill>
                            <a:schemeClr val="lt1"/>
                          </a:solidFill>
                          <a:latin typeface="+mn-lt"/>
                          <a:ea typeface="+mn-ea"/>
                          <a:cs typeface="Arial" panose="020B0604020202020204" pitchFamily="34" charset="0"/>
                        </a:rPr>
                        <a:t>Target date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mn-lt"/>
                          <a:cs typeface="Arial" panose="020B0604020202020204" pitchFamily="34" charset="0"/>
                        </a:rPr>
                        <a:t>Completion</a:t>
                      </a:r>
                      <a:r>
                        <a:rPr lang="sv-SE" sz="1200" dirty="0">
                          <a:latin typeface="+mn-lt"/>
                          <a:cs typeface="Arial" panose="020B0604020202020204" pitchFamily="34" charset="0"/>
                        </a:rPr>
                        <a:t> rate</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mn-lt"/>
                          <a:cs typeface="Arial" panose="020B0604020202020204" pitchFamily="34" charset="0"/>
                        </a:rPr>
                        <a:t>Related</a:t>
                      </a:r>
                      <a:r>
                        <a:rPr lang="sv-SE" altLang="zh-CN" sz="1200" baseline="0" dirty="0">
                          <a:latin typeface="+mn-lt"/>
                          <a:cs typeface="Arial" panose="020B0604020202020204" pitchFamily="34" charset="0"/>
                        </a:rPr>
                        <a:t> groups</a:t>
                      </a:r>
                      <a:endParaRPr lang="sv-SE" sz="1200" dirty="0">
                        <a:latin typeface="+mn-lt"/>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mn-lt"/>
                          <a:cs typeface="Arial" panose="020B0604020202020204" pitchFamily="34" charset="0"/>
                        </a:rPr>
                        <a:t>Related</a:t>
                      </a:r>
                      <a:r>
                        <a:rPr lang="sv-SE" sz="1200" baseline="0" dirty="0">
                          <a:latin typeface="+mn-lt"/>
                          <a:cs typeface="Arial" panose="020B0604020202020204" pitchFamily="34" charset="0"/>
                        </a:rPr>
                        <a:t> </a:t>
                      </a:r>
                      <a:r>
                        <a:rPr lang="en-US" altLang="zh-CN" sz="1200" dirty="0">
                          <a:latin typeface="+mn-lt"/>
                          <a:cs typeface="Arial" panose="020B0604020202020204" pitchFamily="34" charset="0"/>
                        </a:rPr>
                        <a:t>topic</a:t>
                      </a:r>
                      <a:endParaRPr lang="sv-SE" sz="1200" dirty="0">
                        <a:latin typeface="+mn-lt"/>
                        <a:cs typeface="Arial" panose="020B0604020202020204" pitchFamily="34" charset="0"/>
                      </a:endParaRPr>
                    </a:p>
                  </a:txBody>
                  <a:tcPr anchor="ctr">
                    <a:solidFill>
                      <a:srgbClr val="92D050"/>
                    </a:solidFill>
                  </a:tcPr>
                </a:tc>
                <a:extLst>
                  <a:ext uri="{0D108BD9-81ED-4DB2-BD59-A6C34878D82A}">
                    <a16:rowId xmlns:a16="http://schemas.microsoft.com/office/drawing/2014/main" val="10000"/>
                  </a:ext>
                </a:extLst>
              </a:tr>
              <a:tr h="343940">
                <a:tc>
                  <a:txBody>
                    <a:bodyPr/>
                    <a:lstStyle/>
                    <a:p>
                      <a:pPr algn="just">
                        <a:spcAft>
                          <a:spcPts val="0"/>
                        </a:spcAft>
                      </a:pPr>
                      <a:r>
                        <a:rPr lang="en-US" sz="1050" b="1" kern="100">
                          <a:effectLst/>
                          <a:latin typeface="Calibri" panose="020F0502020204030204" pitchFamily="34" charset="0"/>
                          <a:ea typeface="宋体" panose="02010600030101010101" pitchFamily="2" charset="-122"/>
                          <a:cs typeface="Times New Roman" panose="02020603050405020304" pitchFamily="18" charset="0"/>
                        </a:rPr>
                        <a:t>FS_eSBMA</a:t>
                      </a:r>
                      <a:endParaRPr lang="zh-CN" sz="1050" b="1" kern="100">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9525">
                    <a:solidFill>
                      <a:schemeClr val="tx2">
                        <a:lumMod val="20000"/>
                        <a:lumOff val="80000"/>
                      </a:schemeClr>
                    </a:solidFill>
                  </a:tcPr>
                </a:tc>
                <a:tc>
                  <a:txBody>
                    <a:bodyPr/>
                    <a:lstStyle/>
                    <a:p>
                      <a:pPr>
                        <a:lnSpc>
                          <a:spcPct val="150000"/>
                        </a:lnSpc>
                        <a:spcAft>
                          <a:spcPts val="0"/>
                        </a:spcAft>
                      </a:pP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Study on Enhancement of service based management architecture (</a:t>
                      </a:r>
                      <a:r>
                        <a:rPr lang="en-US" sz="900" kern="1200" dirty="0" err="1">
                          <a:solidFill>
                            <a:srgbClr val="000000"/>
                          </a:solidFill>
                          <a:effectLst/>
                          <a:latin typeface="微软雅黑" panose="020B0503020204020204" pitchFamily="34" charset="-122"/>
                          <a:ea typeface="宋体" panose="02010600030101010101" pitchFamily="2" charset="-122"/>
                          <a:cs typeface="Arial" panose="020B0604020202020204" pitchFamily="34" charset="0"/>
                        </a:rPr>
                        <a:t>FS_eSBMA</a:t>
                      </a: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 (SP-211451)</a:t>
                      </a:r>
                    </a:p>
                  </a:txBody>
                  <a:tcPr marL="9525" marR="9525" marT="9525" marB="9525">
                    <a:solidFill>
                      <a:schemeClr val="tx2">
                        <a:lumMod val="20000"/>
                        <a:lumOff val="80000"/>
                      </a:schemeClr>
                    </a:solidFill>
                  </a:tcPr>
                </a:tc>
                <a:tc>
                  <a:txBody>
                    <a:bodyPr/>
                    <a:lstStyle/>
                    <a:p>
                      <a:pPr>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Huawei, Ericsson</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lnSpc>
                          <a:spcPct val="150000"/>
                        </a:lnSpc>
                        <a:spcAft>
                          <a:spcPts val="0"/>
                        </a:spcAft>
                      </a:pPr>
                      <a:r>
                        <a:rPr lang="fr-FR"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28.925</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SA5#147/SA#99(Mar 2023)</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45-&gt;60%</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114300" marR="114300" marT="0" marB="0">
                    <a:solidFill>
                      <a:schemeClr val="tx2">
                        <a:lumMod val="20000"/>
                        <a:lumOff val="80000"/>
                      </a:schemeClr>
                    </a:solidFill>
                  </a:tcP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174174">
                <a:tc>
                  <a:txBody>
                    <a:bodyPr/>
                    <a:lstStyle/>
                    <a:p>
                      <a:pPr algn="just">
                        <a:spcAft>
                          <a:spcPts val="0"/>
                        </a:spcAft>
                      </a:pPr>
                      <a:r>
                        <a:rPr lang="en-US" sz="1050" b="1" kern="100" dirty="0" err="1">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FS_eSBMAe</a:t>
                      </a:r>
                      <a:endParaRPr lang="zh-CN" sz="1050" b="1"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9525">
                    <a:solidFill>
                      <a:schemeClr val="tx2">
                        <a:lumMod val="20000"/>
                        <a:lumOff val="80000"/>
                      </a:schemeClr>
                    </a:solidFill>
                  </a:tcPr>
                </a:tc>
                <a:tc>
                  <a:txBody>
                    <a:bodyPr/>
                    <a:lstStyle/>
                    <a:p>
                      <a:pPr>
                        <a:lnSpc>
                          <a:spcPct val="150000"/>
                        </a:lnSpc>
                        <a:spcAft>
                          <a:spcPts val="0"/>
                        </a:spcAft>
                      </a:pP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Study on Basic SBMA enabler enhancements (</a:t>
                      </a:r>
                      <a:r>
                        <a:rPr lang="en-US" sz="900" kern="1200" dirty="0" err="1">
                          <a:solidFill>
                            <a:srgbClr val="000000"/>
                          </a:solidFill>
                          <a:effectLst/>
                          <a:latin typeface="微软雅黑" panose="020B0503020204020204" pitchFamily="34" charset="-122"/>
                          <a:ea typeface="宋体" panose="02010600030101010101" pitchFamily="2" charset="-122"/>
                          <a:cs typeface="Arial" panose="020B0604020202020204" pitchFamily="34" charset="0"/>
                        </a:rPr>
                        <a:t>FS_eSBMAe</a:t>
                      </a: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 (SP-220145)</a:t>
                      </a:r>
                    </a:p>
                  </a:txBody>
                  <a:tcPr marL="9525" marR="9525" marT="9525" marB="9525">
                    <a:solidFill>
                      <a:schemeClr val="tx2">
                        <a:lumMod val="20000"/>
                        <a:lumOff val="80000"/>
                      </a:schemeClr>
                    </a:solidFill>
                  </a:tcPr>
                </a:tc>
                <a:tc>
                  <a:txBody>
                    <a:bodyPr/>
                    <a:lstStyle/>
                    <a:p>
                      <a:pPr>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Nokia</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lnSpc>
                          <a:spcPct val="150000"/>
                        </a:lnSpc>
                        <a:spcAft>
                          <a:spcPts val="0"/>
                        </a:spcAft>
                      </a:pPr>
                      <a:r>
                        <a:rPr lang="fr-FR"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28.831</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SA5#146/SA#98(Dec 2022)</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0-&gt;10 %</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114300" marR="114300" marT="0" marB="0">
                    <a:solidFill>
                      <a:schemeClr val="tx2">
                        <a:lumMod val="20000"/>
                        <a:lumOff val="80000"/>
                      </a:schemeClr>
                    </a:solidFill>
                  </a:tcP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174174">
                <a:tc>
                  <a:txBody>
                    <a:bodyPr/>
                    <a:lstStyle/>
                    <a:p>
                      <a:pPr algn="just">
                        <a:spcAft>
                          <a:spcPts val="0"/>
                        </a:spcAft>
                      </a:pPr>
                      <a:r>
                        <a:rPr lang="en-US" sz="1050" b="1" kern="100" dirty="0" err="1">
                          <a:effectLst/>
                          <a:latin typeface="Calibri" panose="020F0502020204030204" pitchFamily="34" charset="0"/>
                          <a:ea typeface="宋体" panose="02010600030101010101" pitchFamily="2" charset="-122"/>
                          <a:cs typeface="Times New Roman" panose="02020603050405020304" pitchFamily="18" charset="0"/>
                        </a:rPr>
                        <a:t>FS_URLLC_Mgt</a:t>
                      </a:r>
                      <a:endParaRPr lang="zh-CN" sz="105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9525">
                    <a:solidFill>
                      <a:schemeClr val="tx2">
                        <a:lumMod val="20000"/>
                        <a:lumOff val="80000"/>
                      </a:schemeClr>
                    </a:solidFill>
                  </a:tcPr>
                </a:tc>
                <a:tc>
                  <a:txBody>
                    <a:bodyPr/>
                    <a:lstStyle/>
                    <a:p>
                      <a:pPr>
                        <a:lnSpc>
                          <a:spcPct val="150000"/>
                        </a:lnSpc>
                        <a:spcAft>
                          <a:spcPts val="0"/>
                        </a:spcAft>
                      </a:pP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Study on Management Aspects of URLLC  (</a:t>
                      </a:r>
                      <a:r>
                        <a:rPr lang="en-US" sz="900" kern="1200" dirty="0" err="1">
                          <a:solidFill>
                            <a:srgbClr val="000000"/>
                          </a:solidFill>
                          <a:effectLst/>
                          <a:latin typeface="微软雅黑" panose="020B0503020204020204" pitchFamily="34" charset="-122"/>
                          <a:ea typeface="宋体" panose="02010600030101010101" pitchFamily="2" charset="-122"/>
                          <a:cs typeface="Arial" panose="020B0604020202020204" pitchFamily="34" charset="0"/>
                        </a:rPr>
                        <a:t>FS_URLLC_Mgt</a:t>
                      </a: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 (SP-220146)</a:t>
                      </a:r>
                    </a:p>
                  </a:txBody>
                  <a:tcPr marL="9525" marR="9525" marT="9525" marB="9525">
                    <a:solidFill>
                      <a:schemeClr val="tx2">
                        <a:lumMod val="20000"/>
                        <a:lumOff val="80000"/>
                      </a:schemeClr>
                    </a:solidFill>
                  </a:tcPr>
                </a:tc>
                <a:tc>
                  <a:txBody>
                    <a:bodyPr/>
                    <a:lstStyle/>
                    <a:p>
                      <a:pPr>
                        <a:lnSpc>
                          <a:spcPct val="150000"/>
                        </a:lnSpc>
                        <a:spcAft>
                          <a:spcPts val="0"/>
                        </a:spcAft>
                      </a:pPr>
                      <a:r>
                        <a:rPr lang="en-US" altLang="zh-CN" sz="900" kern="1200" dirty="0" err="1">
                          <a:solidFill>
                            <a:srgbClr val="000000"/>
                          </a:solidFill>
                          <a:effectLst/>
                          <a:latin typeface="微软雅黑" panose="020B0503020204020204" pitchFamily="34" charset="-122"/>
                          <a:ea typeface="+mn-ea"/>
                          <a:cs typeface="Arial" panose="020B0604020202020204" pitchFamily="34" charset="0"/>
                        </a:rPr>
                        <a:t>ChinaUnicom</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lnSpc>
                          <a:spcPct val="150000"/>
                        </a:lnSpc>
                        <a:spcAft>
                          <a:spcPts val="0"/>
                        </a:spcAft>
                      </a:pPr>
                      <a:r>
                        <a:rPr lang="fr-FR"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28.832</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SA5#145/SA#97(Sep 2022)</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0-&gt;15%</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3"/>
                  </a:ext>
                </a:extLst>
              </a:tr>
              <a:tr h="174174">
                <a:tc>
                  <a:txBody>
                    <a:bodyPr/>
                    <a:lstStyle/>
                    <a:p>
                      <a:pPr algn="just">
                        <a:spcAft>
                          <a:spcPts val="0"/>
                        </a:spcAft>
                      </a:pPr>
                      <a:r>
                        <a:rPr lang="en-US" sz="1050" b="1" kern="100">
                          <a:effectLst/>
                          <a:latin typeface="Calibri" panose="020F0502020204030204" pitchFamily="34" charset="0"/>
                          <a:ea typeface="宋体" panose="02010600030101010101" pitchFamily="2" charset="-122"/>
                          <a:cs typeface="Times New Roman" panose="02020603050405020304" pitchFamily="18" charset="0"/>
                        </a:rPr>
                        <a:t>FS_5GLAN_Mgt</a:t>
                      </a:r>
                      <a:endParaRPr lang="zh-CN" sz="1050" b="1" kern="100">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9525">
                    <a:solidFill>
                      <a:schemeClr val="tx2">
                        <a:lumMod val="20000"/>
                        <a:lumOff val="80000"/>
                      </a:schemeClr>
                    </a:solidFill>
                  </a:tcPr>
                </a:tc>
                <a:tc>
                  <a:txBody>
                    <a:bodyPr/>
                    <a:lstStyle/>
                    <a:p>
                      <a:pPr>
                        <a:lnSpc>
                          <a:spcPct val="150000"/>
                        </a:lnSpc>
                        <a:spcAft>
                          <a:spcPts val="0"/>
                        </a:spcAft>
                      </a:pP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Study on Management Aspects of 5GLAN (FS_5GLAN_Mgt) (SP-220324)</a:t>
                      </a:r>
                    </a:p>
                  </a:txBody>
                  <a:tcPr marL="9525" marR="9525" marT="9525" marB="9525">
                    <a:solidFill>
                      <a:schemeClr val="tx2">
                        <a:lumMod val="20000"/>
                        <a:lumOff val="80000"/>
                      </a:schemeClr>
                    </a:solidFill>
                  </a:tcPr>
                </a:tc>
                <a:tc>
                  <a:txBody>
                    <a:bodyPr/>
                    <a:lstStyle/>
                    <a:p>
                      <a:pPr>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China Mobile</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lnSpc>
                          <a:spcPct val="150000"/>
                        </a:lnSpc>
                        <a:spcAft>
                          <a:spcPts val="0"/>
                        </a:spcAft>
                      </a:pPr>
                      <a:r>
                        <a:rPr lang="fr-FR"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28.833</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SA5#146/SA#98(Dec 2022)</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0-&gt;25%</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SA2</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4"/>
                  </a:ext>
                </a:extLst>
              </a:tr>
              <a:tr h="343940">
                <a:tc>
                  <a:txBody>
                    <a:bodyPr/>
                    <a:lstStyle/>
                    <a:p>
                      <a:pPr algn="just">
                        <a:spcAft>
                          <a:spcPts val="0"/>
                        </a:spcAft>
                      </a:pPr>
                      <a:r>
                        <a:rPr lang="en-US" sz="1050" b="1"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FS_MCVNF</a:t>
                      </a:r>
                      <a:endParaRPr lang="zh-CN" sz="1050" b="1"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Study on Management of Cloud Native Virtualized Network Functions (FS_MCVNF) (SP-220150)</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China Mobile </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28.834</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SA5#147/SA#99(Mar 2023)</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0-&gt;5%</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5"/>
                  </a:ext>
                </a:extLst>
              </a:tr>
              <a:tr h="343940">
                <a:tc>
                  <a:txBody>
                    <a:bodyPr/>
                    <a:lstStyle/>
                    <a:p>
                      <a:pPr algn="just">
                        <a:spcAft>
                          <a:spcPts val="0"/>
                        </a:spcAft>
                      </a:pPr>
                      <a:r>
                        <a:rPr lang="en-US" sz="1050" b="1" kern="100">
                          <a:effectLst/>
                          <a:latin typeface="Calibri" panose="020F0502020204030204" pitchFamily="34" charset="0"/>
                          <a:ea typeface="宋体" panose="02010600030101010101" pitchFamily="2" charset="-122"/>
                          <a:cs typeface="Times New Roman" panose="02020603050405020304" pitchFamily="18" charset="0"/>
                        </a:rPr>
                        <a:t>FS_MANS_ph2</a:t>
                      </a:r>
                      <a:endParaRPr lang="zh-CN" sz="1050" b="1" kern="100">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Study on Management Aspects of 5G MOCN Network Sharing Phase2 (FS_MANS_ph2) SP-220151)</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China Unicom</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28.835</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SA5#145/SA#97(Sep 2022)</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0-&gt;30%</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6"/>
                  </a:ext>
                </a:extLst>
              </a:tr>
              <a:tr h="343940">
                <a:tc>
                  <a:txBody>
                    <a:bodyPr/>
                    <a:lstStyle/>
                    <a:p>
                      <a:pPr marL="0" algn="l" defTabSz="1219170" rtl="0" eaLnBrk="1" latinLnBrk="0" hangingPunct="1">
                        <a:lnSpc>
                          <a:spcPct val="150000"/>
                        </a:lnSpc>
                        <a:spcAft>
                          <a:spcPts val="0"/>
                        </a:spcAft>
                      </a:pPr>
                      <a:r>
                        <a:rPr lang="en-US" sz="900" b="1" kern="1200" dirty="0">
                          <a:solidFill>
                            <a:schemeClr val="tx1"/>
                          </a:solidFill>
                          <a:effectLst/>
                          <a:latin typeface="微软雅黑" panose="020B0503020204020204" pitchFamily="34" charset="-122"/>
                          <a:ea typeface="+mn-ea"/>
                          <a:cs typeface="Arial" panose="020B0604020202020204" pitchFamily="34" charset="0"/>
                        </a:rPr>
                        <a:t>FS_CICDNS</a:t>
                      </a:r>
                      <a:endParaRPr lang="zh-CN" sz="900" b="1" kern="1200" dirty="0">
                        <a:solidFill>
                          <a:schemeClr val="tx1"/>
                        </a:solidFill>
                        <a:effectLst/>
                        <a:latin typeface="微软雅黑" panose="020B0503020204020204" pitchFamily="34" charset="-122"/>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Study on continuous integration continuous delivery support for 3GPP NFs (FS_CICDNS) (SP-211427)</a:t>
                      </a:r>
                      <a:endParaRPr lang="zh-CN" sz="900" kern="1200" dirty="0">
                        <a:solidFill>
                          <a:srgbClr val="000000"/>
                        </a:solidFill>
                        <a:effectLst/>
                        <a:latin typeface="微软雅黑" panose="020B0503020204020204" pitchFamily="34" charset="-122"/>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Lenovo</a:t>
                      </a:r>
                      <a:endParaRPr lang="zh-CN" sz="900" kern="1200" dirty="0">
                        <a:solidFill>
                          <a:srgbClr val="000000"/>
                        </a:solidFill>
                        <a:effectLst/>
                        <a:latin typeface="微软雅黑" panose="020B0503020204020204" pitchFamily="34" charset="-122"/>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微软雅黑" panose="020B0503020204020204" pitchFamily="34" charset="-122"/>
                          <a:ea typeface="+mn-ea"/>
                          <a:cs typeface="Arial" panose="020B0604020202020204" pitchFamily="34" charset="0"/>
                        </a:rPr>
                        <a:t>28.819</a:t>
                      </a:r>
                      <a:endParaRPr lang="zh-CN" sz="900" kern="1200" dirty="0">
                        <a:solidFill>
                          <a:srgbClr val="000000"/>
                        </a:solidFill>
                        <a:effectLst/>
                        <a:latin typeface="微软雅黑" panose="020B0503020204020204" pitchFamily="34" charset="-122"/>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 SA5#143e/SA#96(Jun 2022)</a:t>
                      </a:r>
                      <a:endParaRPr lang="zh-CN" sz="900" kern="1200" dirty="0">
                        <a:solidFill>
                          <a:srgbClr val="000000"/>
                        </a:solidFill>
                        <a:effectLst/>
                        <a:latin typeface="微软雅黑" panose="020B0503020204020204" pitchFamily="34" charset="-122"/>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80-&gt;</a:t>
                      </a:r>
                      <a:r>
                        <a:rPr lang="en-US" altLang="zh-CN" sz="900" kern="1200" dirty="0">
                          <a:solidFill>
                            <a:srgbClr val="000000"/>
                          </a:solidFill>
                          <a:effectLst/>
                          <a:highlight>
                            <a:srgbClr val="00FF00"/>
                          </a:highlight>
                          <a:latin typeface="微软雅黑" panose="020B0503020204020204" pitchFamily="34" charset="-122"/>
                          <a:ea typeface="宋体" panose="02010600030101010101" pitchFamily="2" charset="-122"/>
                          <a:cs typeface="Arial" panose="020B0604020202020204" pitchFamily="34" charset="0"/>
                        </a:rPr>
                        <a:t>100%</a:t>
                      </a:r>
                      <a:endParaRPr lang="zh-CN" sz="900" kern="1200" dirty="0">
                        <a:solidFill>
                          <a:srgbClr val="000000"/>
                        </a:solidFill>
                        <a:effectLst/>
                        <a:highlight>
                          <a:srgbClr val="00FF00"/>
                        </a:highligh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7"/>
                  </a:ext>
                </a:extLst>
              </a:tr>
              <a:tr h="174174">
                <a:tc>
                  <a:txBody>
                    <a:bodyPr/>
                    <a:lstStyle/>
                    <a:p>
                      <a:pPr marL="0" algn="l" defTabSz="1219170" rtl="0" eaLnBrk="1" latinLnBrk="0" hangingPunct="1">
                        <a:lnSpc>
                          <a:spcPct val="150000"/>
                        </a:lnSpc>
                        <a:spcAft>
                          <a:spcPts val="0"/>
                        </a:spcAft>
                      </a:pPr>
                      <a:r>
                        <a:rPr lang="en-US" sz="900" b="1" kern="1200">
                          <a:solidFill>
                            <a:srgbClr val="000000"/>
                          </a:solidFill>
                          <a:effectLst/>
                          <a:latin typeface="微软雅黑" panose="020B0503020204020204" pitchFamily="34" charset="-122"/>
                          <a:ea typeface="+mn-ea"/>
                          <a:cs typeface="Arial" panose="020B0604020202020204" pitchFamily="34" charset="0"/>
                        </a:rPr>
                        <a:t>FS_5GMDT_Ph2</a:t>
                      </a:r>
                      <a:endParaRPr lang="zh-CN" sz="900" b="1" kern="1200">
                        <a:solidFill>
                          <a:srgbClr val="000000"/>
                        </a:solidFill>
                        <a:effectLst/>
                        <a:latin typeface="微软雅黑" panose="020B0503020204020204" pitchFamily="34" charset="-122"/>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Study on Management of Trace/MDT phase 2 (FS_5GMDT_Ph2) (SP-220152)</a:t>
                      </a:r>
                      <a:endParaRPr lang="zh-CN" sz="900" kern="1200" dirty="0">
                        <a:solidFill>
                          <a:srgbClr val="000000"/>
                        </a:solidFill>
                        <a:effectLst/>
                        <a:latin typeface="微软雅黑" panose="020B0503020204020204" pitchFamily="34" charset="-122"/>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Nokia </a:t>
                      </a:r>
                      <a:endParaRPr lang="zh-CN" sz="900" kern="1200" dirty="0">
                        <a:solidFill>
                          <a:srgbClr val="000000"/>
                        </a:solidFill>
                        <a:effectLst/>
                        <a:latin typeface="微软雅黑" panose="020B0503020204020204" pitchFamily="34" charset="-122"/>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微软雅黑" panose="020B0503020204020204" pitchFamily="34" charset="-122"/>
                          <a:ea typeface="+mn-ea"/>
                          <a:cs typeface="Arial" panose="020B0604020202020204" pitchFamily="34" charset="0"/>
                        </a:rPr>
                        <a:t>28.837</a:t>
                      </a:r>
                      <a:endParaRPr lang="zh-CN" sz="900" kern="1200" dirty="0">
                        <a:solidFill>
                          <a:srgbClr val="000000"/>
                        </a:solidFill>
                        <a:effectLst/>
                        <a:latin typeface="微软雅黑" panose="020B0503020204020204" pitchFamily="34" charset="-122"/>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 SA5#146/SA#98(Dec 2022)</a:t>
                      </a:r>
                      <a:endParaRPr lang="zh-CN" sz="900" kern="1200" dirty="0">
                        <a:solidFill>
                          <a:srgbClr val="000000"/>
                        </a:solidFill>
                        <a:effectLst/>
                        <a:latin typeface="微软雅黑" panose="020B0503020204020204" pitchFamily="34" charset="-122"/>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0-&gt;15%</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8"/>
                  </a:ext>
                </a:extLst>
              </a:tr>
              <a:tr h="242079">
                <a:tc>
                  <a:txBody>
                    <a:bodyPr/>
                    <a:lstStyle/>
                    <a:p>
                      <a:pPr marL="0" algn="l" defTabSz="1219170" rtl="0" eaLnBrk="1" latinLnBrk="0" hangingPunct="1">
                        <a:lnSpc>
                          <a:spcPct val="150000"/>
                        </a:lnSpc>
                        <a:spcAft>
                          <a:spcPts val="0"/>
                        </a:spcAft>
                      </a:pPr>
                      <a:r>
                        <a:rPr lang="en-US" sz="900" b="1" kern="1200" dirty="0">
                          <a:solidFill>
                            <a:srgbClr val="000000"/>
                          </a:solidFill>
                          <a:effectLst/>
                          <a:latin typeface="微软雅黑" panose="020B0503020204020204" pitchFamily="34" charset="-122"/>
                          <a:ea typeface="+mn-ea"/>
                          <a:cs typeface="Arial" panose="020B0604020202020204" pitchFamily="34" charset="0"/>
                        </a:rPr>
                        <a:t>FS_YANG</a:t>
                      </a:r>
                      <a:endParaRPr lang="zh-CN" sz="900" b="1" kern="1200" dirty="0">
                        <a:solidFill>
                          <a:srgbClr val="000000"/>
                        </a:solidFill>
                        <a:effectLst/>
                        <a:latin typeface="微软雅黑" panose="020B0503020204020204" pitchFamily="34" charset="-122"/>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Study on YANG PUSH(FS_YANG) ( SP-200765)</a:t>
                      </a:r>
                      <a:endParaRPr lang="zh-CN" sz="900" kern="1200" dirty="0">
                        <a:solidFill>
                          <a:srgbClr val="000000"/>
                        </a:solidFill>
                        <a:effectLst/>
                        <a:latin typeface="微软雅黑" panose="020B0503020204020204" pitchFamily="34" charset="-122"/>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Ericsson</a:t>
                      </a:r>
                      <a:endParaRPr lang="zh-CN" sz="900" kern="1200" dirty="0">
                        <a:solidFill>
                          <a:srgbClr val="000000"/>
                        </a:solidFill>
                        <a:effectLst/>
                        <a:latin typeface="微软雅黑" panose="020B0503020204020204" pitchFamily="34" charset="-122"/>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微软雅黑" panose="020B0503020204020204" pitchFamily="34" charset="-122"/>
                          <a:ea typeface="+mn-ea"/>
                          <a:cs typeface="Arial" panose="020B0604020202020204" pitchFamily="34" charset="0"/>
                        </a:rPr>
                        <a:t>28.818</a:t>
                      </a:r>
                      <a:endParaRPr lang="zh-CN" sz="900" kern="1200" dirty="0">
                        <a:solidFill>
                          <a:srgbClr val="000000"/>
                        </a:solidFill>
                        <a:effectLst/>
                        <a:latin typeface="微软雅黑" panose="020B0503020204020204" pitchFamily="34" charset="-122"/>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 SA5#146/SA#98(Dec 2022)</a:t>
                      </a:r>
                      <a:endParaRPr lang="zh-CN" sz="900" kern="1200" dirty="0">
                        <a:solidFill>
                          <a:srgbClr val="000000"/>
                        </a:solidFill>
                        <a:effectLst/>
                        <a:latin typeface="微软雅黑" panose="020B0503020204020204" pitchFamily="34" charset="-122"/>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10-&gt;10%</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9"/>
                  </a:ext>
                </a:extLst>
              </a:tr>
            </a:tbl>
          </a:graphicData>
        </a:graphic>
      </p:graphicFrame>
      <p:sp>
        <p:nvSpPr>
          <p:cNvPr id="7" name="矩形 6"/>
          <p:cNvSpPr/>
          <p:nvPr/>
        </p:nvSpPr>
        <p:spPr>
          <a:xfrm>
            <a:off x="205572" y="3898128"/>
            <a:ext cx="6042829" cy="2554545"/>
          </a:xfrm>
          <a:prstGeom prst="rect">
            <a:avLst/>
          </a:prstGeom>
          <a:ln>
            <a:noFill/>
          </a:ln>
        </p:spPr>
        <p:txBody>
          <a:bodyPr wrap="square">
            <a:spAutoFit/>
          </a:bodyPr>
          <a:lstStyle/>
          <a:p>
            <a:pPr lvl="0" defTabSz="1219170" eaLnBrk="1" fontAlgn="auto" hangingPunct="1">
              <a:spcBef>
                <a:spcPts val="0"/>
              </a:spcBef>
              <a:spcAft>
                <a:spcPts val="0"/>
              </a:spcAft>
              <a:defRPr/>
            </a:pPr>
            <a:r>
              <a:rPr lang="en-US" altLang="zh-CN" sz="1000" b="1" dirty="0" err="1">
                <a:solidFill>
                  <a:srgbClr val="FF0000"/>
                </a:solidFill>
                <a:latin typeface="+mn-lt"/>
                <a:cs typeface="Arial" charset="0"/>
              </a:rPr>
              <a:t>FS_eSBMA</a:t>
            </a:r>
            <a:r>
              <a:rPr lang="en-US" altLang="zh-CN" sz="1000" dirty="0">
                <a:latin typeface="+mn-lt"/>
                <a:cs typeface="Arial" charset="0"/>
              </a:rPr>
              <a:t>: the following topics are approved.</a:t>
            </a:r>
            <a:endParaRPr lang="en-US" altLang="zh-CN" sz="1000" b="1" dirty="0">
              <a:solidFill>
                <a:srgbClr val="FF0000"/>
              </a:solidFill>
              <a:latin typeface="+mn-lt"/>
              <a:cs typeface="Arial" charset="0"/>
            </a:endParaRP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a:latin typeface="+mn-lt"/>
              </a:rPr>
              <a:t>Analysis on IRP specifications needs to support SBMA is approved. </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a:latin typeface="+mn-lt"/>
              </a:rPr>
              <a:t>Issue on  illustration of using MnS in management reference model in TS 32.101 and issue requirements of management service discovery</a:t>
            </a:r>
            <a:endParaRPr lang="en-US" altLang="zh-CN" sz="1000" dirty="0">
              <a:highlight>
                <a:srgbClr val="FFFF00"/>
              </a:highlight>
              <a:latin typeface="+mn-lt"/>
            </a:endParaRPr>
          </a:p>
          <a:p>
            <a:pPr lvl="0" defTabSz="1219170" eaLnBrk="1" fontAlgn="auto" hangingPunct="1">
              <a:spcBef>
                <a:spcPts val="0"/>
              </a:spcBef>
              <a:spcAft>
                <a:spcPts val="0"/>
              </a:spcAft>
              <a:defRPr/>
            </a:pPr>
            <a:r>
              <a:rPr lang="en-US" altLang="zh-CN" sz="1000" b="1" dirty="0" err="1">
                <a:solidFill>
                  <a:srgbClr val="FF0000"/>
                </a:solidFill>
                <a:latin typeface="+mn-lt"/>
                <a:cs typeface="Arial" charset="0"/>
              </a:rPr>
              <a:t>FS_eSBMAe</a:t>
            </a:r>
            <a:r>
              <a:rPr lang="en-US" altLang="zh-CN" sz="1000" dirty="0">
                <a:latin typeface="+mn-lt"/>
                <a:cs typeface="Arial" charset="0"/>
              </a:rPr>
              <a:t>:</a:t>
            </a:r>
            <a:endParaRPr lang="en-US" altLang="zh-CN" sz="1000" dirty="0">
              <a:latin typeface="+mn-lt"/>
            </a:endParaRP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000" dirty="0">
                <a:latin typeface="+mn-lt"/>
              </a:rPr>
              <a:t>The schema used for “</a:t>
            </a:r>
            <a:r>
              <a:rPr lang="en-US" altLang="zh-CN" sz="1000" dirty="0" err="1">
                <a:latin typeface="+mn-lt"/>
              </a:rPr>
              <a:t>notifyMOIChanges</a:t>
            </a:r>
            <a:r>
              <a:rPr lang="en-US" altLang="zh-CN" sz="1000" dirty="0">
                <a:latin typeface="+mn-lt"/>
              </a:rPr>
              <a:t>” was agreed as one key issue . The description of the shortcomings of the currently specified notification subscription mechanism was improved. For targeted notification subscriptions some contributions related to describing the current situation were agreed.</a:t>
            </a:r>
          </a:p>
          <a:p>
            <a:pPr lvl="0" defTabSz="1219170" eaLnBrk="1" fontAlgn="auto" hangingPunct="1">
              <a:spcBef>
                <a:spcPts val="0"/>
              </a:spcBef>
              <a:spcAft>
                <a:spcPts val="0"/>
              </a:spcAft>
              <a:defRPr/>
            </a:pPr>
            <a:r>
              <a:rPr lang="en-US" altLang="zh-CN" sz="1000" b="1" dirty="0" err="1">
                <a:solidFill>
                  <a:srgbClr val="FF0000"/>
                </a:solidFill>
                <a:latin typeface="+mn-lt"/>
                <a:cs typeface="Arial" charset="0"/>
              </a:rPr>
              <a:t>FS_URLLC_Mgt</a:t>
            </a:r>
            <a:r>
              <a:rPr lang="en-US" altLang="zh-CN" sz="1000" dirty="0">
                <a:latin typeface="+mn-lt"/>
                <a:cs typeface="Arial" charset="0"/>
              </a:rPr>
              <a:t>: the following topics are approved.</a:t>
            </a:r>
            <a:endParaRPr lang="en-US" altLang="zh-CN" sz="1000" b="1" dirty="0">
              <a:solidFill>
                <a:srgbClr val="FF0000"/>
              </a:solidFill>
              <a:latin typeface="+mn-lt"/>
              <a:cs typeface="Arial" charset="0"/>
            </a:endParaRP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a:latin typeface="+mn-lt"/>
              </a:rPr>
              <a:t>Add candidates for study of feature management</a:t>
            </a:r>
          </a:p>
          <a:p>
            <a:pPr defTabSz="1219170" eaLnBrk="1" fontAlgn="auto" hangingPunct="1">
              <a:spcBef>
                <a:spcPts val="0"/>
              </a:spcBef>
              <a:spcAft>
                <a:spcPts val="0"/>
              </a:spcAft>
              <a:defRPr/>
            </a:pPr>
            <a:r>
              <a:rPr lang="en-US" altLang="zh-CN" sz="1000" b="1" dirty="0">
                <a:solidFill>
                  <a:srgbClr val="FF0000"/>
                </a:solidFill>
                <a:latin typeface="+mn-lt"/>
                <a:cs typeface="Arial" charset="0"/>
              </a:rPr>
              <a:t>FS_5GLAN_Mgt</a:t>
            </a:r>
            <a:r>
              <a:rPr lang="en-US" altLang="zh-CN" sz="1000" b="1" dirty="0">
                <a:latin typeface="+mn-lt"/>
                <a:cs typeface="Arial" charset="0"/>
              </a:rPr>
              <a:t>: </a:t>
            </a:r>
            <a:r>
              <a:rPr lang="en-US" altLang="zh-CN" sz="1000" dirty="0">
                <a:latin typeface="+mn-lt"/>
              </a:rPr>
              <a:t>This SI studies the use cases, requirements, and enhancement of the management system (e.g. performance measurement and related new KPIs in VN group level ) to support 5G-LAN capabilities defined by TS 23.501. </a:t>
            </a:r>
            <a:r>
              <a:rPr lang="en-US" altLang="zh-CN" sz="1000" b="1" dirty="0">
                <a:latin typeface="+mn-lt"/>
              </a:rPr>
              <a:t>Proposed to change the rapporteur from  Xiaowen Sun to Yushuang Hu (China Mobile).</a:t>
            </a:r>
          </a:p>
          <a:p>
            <a:pPr lvl="0" defTabSz="1219170" eaLnBrk="1" fontAlgn="auto" hangingPunct="1">
              <a:spcBef>
                <a:spcPts val="0"/>
              </a:spcBef>
              <a:spcAft>
                <a:spcPts val="0"/>
              </a:spcAft>
              <a:defRPr/>
            </a:pPr>
            <a:r>
              <a:rPr lang="en-US" altLang="zh-CN" sz="1000" b="1" dirty="0">
                <a:solidFill>
                  <a:srgbClr val="FF0000"/>
                </a:solidFill>
                <a:latin typeface="+mn-lt"/>
                <a:cs typeface="Arial" charset="0"/>
              </a:rPr>
              <a:t>FS_MCVNF</a:t>
            </a:r>
            <a:r>
              <a:rPr lang="zh-CN" altLang="en-US" sz="1000" dirty="0">
                <a:latin typeface="+mn-lt"/>
                <a:cs typeface="Arial" charset="0"/>
              </a:rPr>
              <a:t>：</a:t>
            </a:r>
            <a:r>
              <a:rPr lang="en-US" altLang="zh-CN" sz="1000" dirty="0">
                <a:latin typeface="+mn-lt"/>
                <a:cs typeface="Arial" charset="0"/>
              </a:rPr>
              <a:t>Several contributions have been approved, e.g.:</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000" dirty="0" err="1">
                <a:latin typeface="+mn-lt"/>
              </a:rPr>
              <a:t>pCR</a:t>
            </a:r>
            <a:r>
              <a:rPr lang="en-US" altLang="zh-CN" sz="1000" dirty="0">
                <a:latin typeface="+mn-lt"/>
              </a:rPr>
              <a:t> 28.834 Add TR structure and scope </a:t>
            </a:r>
          </a:p>
          <a:p>
            <a:pPr lvl="0" defTabSz="1219170" eaLnBrk="1" fontAlgn="auto" hangingPunct="1">
              <a:spcBef>
                <a:spcPts val="0"/>
              </a:spcBef>
              <a:spcAft>
                <a:spcPts val="0"/>
              </a:spcAft>
              <a:defRPr/>
            </a:pPr>
            <a:r>
              <a:rPr lang="en-US" altLang="zh-CN" sz="1000" b="1" dirty="0">
                <a:solidFill>
                  <a:srgbClr val="FF0000"/>
                </a:solidFill>
                <a:latin typeface="Calibri"/>
                <a:cs typeface="Arial" charset="0"/>
              </a:rPr>
              <a:t>FS_YANG: </a:t>
            </a:r>
            <a:r>
              <a:rPr lang="en-US" altLang="zh-CN" sz="1000" dirty="0">
                <a:latin typeface="+mn-lt"/>
                <a:cs typeface="Arial" charset="0"/>
              </a:rPr>
              <a:t>Work on Data change notifications YANG-in-Rest format, however</a:t>
            </a:r>
            <a:r>
              <a:rPr lang="en-US" altLang="zh-CN" sz="1000" dirty="0">
                <a:solidFill>
                  <a:prstClr val="black"/>
                </a:solidFill>
                <a:latin typeface="Calibri"/>
              </a:rPr>
              <a:t>  no agreement made.</a:t>
            </a:r>
            <a:endParaRPr lang="en-US" altLang="zh-CN" sz="1000" dirty="0">
              <a:latin typeface="+mn-lt"/>
            </a:endParaRPr>
          </a:p>
        </p:txBody>
      </p:sp>
      <p:sp>
        <p:nvSpPr>
          <p:cNvPr id="6" name="矩形 5"/>
          <p:cNvSpPr/>
          <p:nvPr/>
        </p:nvSpPr>
        <p:spPr>
          <a:xfrm>
            <a:off x="6629399" y="3898128"/>
            <a:ext cx="5323657" cy="2554545"/>
          </a:xfrm>
          <a:prstGeom prst="rect">
            <a:avLst/>
          </a:prstGeom>
          <a:ln>
            <a:noFill/>
          </a:ln>
        </p:spPr>
        <p:txBody>
          <a:bodyPr wrap="square">
            <a:spAutoFit/>
          </a:bodyPr>
          <a:lstStyle/>
          <a:p>
            <a:pPr lvl="0" defTabSz="1219170" eaLnBrk="1" fontAlgn="auto" hangingPunct="1">
              <a:spcBef>
                <a:spcPts val="0"/>
              </a:spcBef>
              <a:spcAft>
                <a:spcPts val="0"/>
              </a:spcAft>
              <a:defRPr/>
            </a:pPr>
            <a:r>
              <a:rPr lang="en-US" altLang="zh-CN" sz="1000" b="1" dirty="0">
                <a:solidFill>
                  <a:srgbClr val="FF0000"/>
                </a:solidFill>
                <a:latin typeface="+mn-lt"/>
                <a:cs typeface="Arial" charset="0"/>
              </a:rPr>
              <a:t>FS_MANS_ph2</a:t>
            </a:r>
          </a:p>
          <a:p>
            <a:pPr defTabSz="1219170" eaLnBrk="1" fontAlgn="auto" hangingPunct="1">
              <a:spcBef>
                <a:spcPts val="0"/>
              </a:spcBef>
              <a:spcAft>
                <a:spcPts val="0"/>
              </a:spcAft>
              <a:defRPr/>
            </a:pPr>
            <a:r>
              <a:rPr lang="en-US" altLang="zh-CN" sz="1000" dirty="0">
                <a:latin typeface="+mn-lt"/>
              </a:rPr>
              <a:t>Several contributions have been approved:</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000" dirty="0">
                <a:latin typeface="+mn-lt"/>
              </a:rPr>
              <a:t>1. pCR TR 28.835 Add concepts and overview</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000" dirty="0">
                <a:latin typeface="+mn-lt"/>
              </a:rPr>
              <a:t>2. pCR TR 28.835 Add key issue management requirement between MOP-NM and MOP-SR-DM</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000" dirty="0">
                <a:latin typeface="+mn-lt"/>
              </a:rPr>
              <a:t>3. pCR TR 28.835 Add key issue service-based management architecture for MOCN</a:t>
            </a:r>
          </a:p>
          <a:p>
            <a:pPr lvl="0" defTabSz="1219170" eaLnBrk="1" fontAlgn="auto" hangingPunct="1">
              <a:spcBef>
                <a:spcPts val="0"/>
              </a:spcBef>
              <a:spcAft>
                <a:spcPts val="0"/>
              </a:spcAft>
              <a:defRPr/>
            </a:pPr>
            <a:r>
              <a:rPr lang="en-US" altLang="zh-CN" sz="1000" b="1" dirty="0">
                <a:solidFill>
                  <a:srgbClr val="FF0000"/>
                </a:solidFill>
                <a:latin typeface="+mn-lt"/>
                <a:cs typeface="Arial" charset="0"/>
              </a:rPr>
              <a:t>FS_CICDNS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err="1">
                <a:latin typeface="+mn-lt"/>
              </a:rPr>
              <a:t>pCR</a:t>
            </a:r>
            <a:r>
              <a:rPr lang="en-US" altLang="zh-CN" sz="1000" dirty="0">
                <a:latin typeface="+mn-lt"/>
              </a:rPr>
              <a:t> 28.819 Add process for multiple vendor case </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err="1">
                <a:latin typeface="+mn-lt"/>
              </a:rPr>
              <a:t>pCR</a:t>
            </a:r>
            <a:r>
              <a:rPr lang="en-US" altLang="zh-CN" sz="1000" dirty="0">
                <a:latin typeface="+mn-lt"/>
              </a:rPr>
              <a:t> 28.819 Add description of deployment options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err="1">
                <a:latin typeface="+mn-lt"/>
              </a:rPr>
              <a:t>pCR</a:t>
            </a:r>
            <a:r>
              <a:rPr lang="en-US" altLang="zh-CN" sz="1000" dirty="0">
                <a:latin typeface="+mn-lt"/>
              </a:rPr>
              <a:t> 28.819 Update text for editorial issues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a:latin typeface="+mn-lt"/>
              </a:rPr>
              <a:t>pCR 28.819 Update text for vendor feedback use case</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b="1" dirty="0">
                <a:latin typeface="+mn-lt"/>
              </a:rPr>
              <a:t>Hereby the study is completed</a:t>
            </a:r>
          </a:p>
          <a:p>
            <a:pPr lvl="0" defTabSz="1219170" eaLnBrk="1" fontAlgn="auto" hangingPunct="1">
              <a:spcBef>
                <a:spcPts val="0"/>
              </a:spcBef>
              <a:spcAft>
                <a:spcPts val="0"/>
              </a:spcAft>
              <a:defRPr/>
            </a:pPr>
            <a:r>
              <a:rPr lang="en-US" altLang="zh-CN" sz="1000" b="1" dirty="0">
                <a:solidFill>
                  <a:srgbClr val="FF0000"/>
                </a:solidFill>
                <a:latin typeface="+mn-lt"/>
                <a:cs typeface="Arial" charset="0"/>
              </a:rPr>
              <a:t>FS_5GMDT_Ph2: </a:t>
            </a:r>
            <a:r>
              <a:rPr lang="en-US" altLang="zh-CN" sz="1000" dirty="0">
                <a:latin typeface="+mn-lt"/>
              </a:rPr>
              <a:t>The following aspects have been approved.</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a:latin typeface="+mn-lt"/>
              </a:rPr>
              <a:t>Description and Problem Statement of Key Issue ‘Name Containment in case of Handover for </a:t>
            </a:r>
            <a:r>
              <a:rPr lang="en-US" altLang="zh-CN" sz="1000" dirty="0" err="1">
                <a:latin typeface="+mn-lt"/>
              </a:rPr>
              <a:t>Signalling</a:t>
            </a:r>
            <a:r>
              <a:rPr lang="en-US" altLang="zh-CN" sz="1000" dirty="0">
                <a:latin typeface="+mn-lt"/>
              </a:rPr>
              <a:t> Based Trace Activation’</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a:latin typeface="+mn-lt"/>
              </a:rPr>
              <a:t>Description and Problem Statement of Key Issue ‘Gaps in </a:t>
            </a:r>
            <a:r>
              <a:rPr lang="en-US" altLang="zh-CN" sz="1000" dirty="0" err="1">
                <a:latin typeface="+mn-lt"/>
              </a:rPr>
              <a:t>Signalling</a:t>
            </a:r>
            <a:r>
              <a:rPr lang="en-US" altLang="zh-CN" sz="1000" dirty="0">
                <a:latin typeface="+mn-lt"/>
              </a:rPr>
              <a:t> Trace Activation’</a:t>
            </a:r>
          </a:p>
          <a:p>
            <a:pPr lvl="0" defTabSz="1219170" eaLnBrk="1" fontAlgn="auto" hangingPunct="1">
              <a:spcBef>
                <a:spcPts val="0"/>
              </a:spcBef>
              <a:spcAft>
                <a:spcPts val="0"/>
              </a:spcAft>
              <a:defRPr/>
            </a:pPr>
            <a:endParaRPr lang="en-US" altLang="zh-CN" sz="1000" dirty="0">
              <a:latin typeface="+mn-lt"/>
              <a:cs typeface="Arial" charset="0"/>
            </a:endParaRPr>
          </a:p>
        </p:txBody>
      </p:sp>
    </p:spTree>
    <p:extLst>
      <p:ext uri="{BB962C8B-B14F-4D97-AF65-F5344CB8AC3E}">
        <p14:creationId xmlns:p14="http://schemas.microsoft.com/office/powerpoint/2010/main" val="34113945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2800" kern="0" dirty="0"/>
              <a:t>Rel-18 SI Support of New Services</a:t>
            </a:r>
          </a:p>
        </p:txBody>
      </p:sp>
      <p:sp>
        <p:nvSpPr>
          <p:cNvPr id="10" name="文本框 9"/>
          <p:cNvSpPr txBox="1"/>
          <p:nvPr/>
        </p:nvSpPr>
        <p:spPr>
          <a:xfrm>
            <a:off x="205572" y="3179791"/>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210039918"/>
              </p:ext>
            </p:extLst>
          </p:nvPr>
        </p:nvGraphicFramePr>
        <p:xfrm>
          <a:off x="205572" y="720634"/>
          <a:ext cx="11681826" cy="2882472"/>
        </p:xfrm>
        <a:graphic>
          <a:graphicData uri="http://schemas.openxmlformats.org/drawingml/2006/table">
            <a:tbl>
              <a:tblPr firstRow="1" bandRow="1">
                <a:tableStyleId>{5C22544A-7EE6-4342-B048-85BDC9FD1C3A}</a:tableStyleId>
              </a:tblPr>
              <a:tblGrid>
                <a:gridCol w="815982">
                  <a:extLst>
                    <a:ext uri="{9D8B030D-6E8A-4147-A177-3AD203B41FA5}">
                      <a16:colId xmlns:a16="http://schemas.microsoft.com/office/drawing/2014/main" val="20000"/>
                    </a:ext>
                  </a:extLst>
                </a:gridCol>
                <a:gridCol w="4493199">
                  <a:extLst>
                    <a:ext uri="{9D8B030D-6E8A-4147-A177-3AD203B41FA5}">
                      <a16:colId xmlns:a16="http://schemas.microsoft.com/office/drawing/2014/main" val="20001"/>
                    </a:ext>
                  </a:extLst>
                </a:gridCol>
                <a:gridCol w="928577">
                  <a:extLst>
                    <a:ext uri="{9D8B030D-6E8A-4147-A177-3AD203B41FA5}">
                      <a16:colId xmlns:a16="http://schemas.microsoft.com/office/drawing/2014/main" val="20002"/>
                    </a:ext>
                  </a:extLst>
                </a:gridCol>
                <a:gridCol w="871870">
                  <a:extLst>
                    <a:ext uri="{9D8B030D-6E8A-4147-A177-3AD203B41FA5}">
                      <a16:colId xmlns:a16="http://schemas.microsoft.com/office/drawing/2014/main" val="1670201933"/>
                    </a:ext>
                  </a:extLst>
                </a:gridCol>
                <a:gridCol w="1750828">
                  <a:extLst>
                    <a:ext uri="{9D8B030D-6E8A-4147-A177-3AD203B41FA5}">
                      <a16:colId xmlns:a16="http://schemas.microsoft.com/office/drawing/2014/main" val="20003"/>
                    </a:ext>
                  </a:extLst>
                </a:gridCol>
                <a:gridCol w="964019">
                  <a:extLst>
                    <a:ext uri="{9D8B030D-6E8A-4147-A177-3AD203B41FA5}">
                      <a16:colId xmlns:a16="http://schemas.microsoft.com/office/drawing/2014/main" val="20004"/>
                    </a:ext>
                  </a:extLst>
                </a:gridCol>
                <a:gridCol w="1063807">
                  <a:extLst>
                    <a:ext uri="{9D8B030D-6E8A-4147-A177-3AD203B41FA5}">
                      <a16:colId xmlns:a16="http://schemas.microsoft.com/office/drawing/2014/main" val="20005"/>
                    </a:ext>
                  </a:extLst>
                </a:gridCol>
                <a:gridCol w="793544">
                  <a:extLst>
                    <a:ext uri="{9D8B030D-6E8A-4147-A177-3AD203B41FA5}">
                      <a16:colId xmlns:a16="http://schemas.microsoft.com/office/drawing/2014/main" val="20006"/>
                    </a:ext>
                  </a:extLst>
                </a:gridCol>
              </a:tblGrid>
              <a:tr h="432049">
                <a:tc>
                  <a:txBody>
                    <a:bodyPr/>
                    <a:lstStyle/>
                    <a:p>
                      <a:pPr algn="ctr">
                        <a:spcAft>
                          <a:spcPts val="0"/>
                        </a:spcAft>
                      </a:pPr>
                      <a:r>
                        <a:rPr lang="en-GB" sz="1200" b="1" kern="1200" dirty="0">
                          <a:solidFill>
                            <a:schemeClr val="lt1"/>
                          </a:solidFill>
                          <a:latin typeface="+mn-lt"/>
                          <a:ea typeface="+mn-ea"/>
                          <a:cs typeface="Arial" panose="020B0604020202020204" pitchFamily="34" charset="0"/>
                        </a:rPr>
                        <a:t>WI code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Arial" panose="020B0604020202020204" pitchFamily="34" charset="0"/>
                        </a:rPr>
                        <a:t>WI</a:t>
                      </a:r>
                      <a:r>
                        <a:rPr lang="en-US" sz="1200" b="1" kern="1200" dirty="0">
                          <a:solidFill>
                            <a:schemeClr val="lt1"/>
                          </a:solidFill>
                          <a:latin typeface="+mn-lt"/>
                          <a:ea typeface="+mn-ea"/>
                          <a:cs typeface="Arial" panose="020B0604020202020204" pitchFamily="34" charset="0"/>
                        </a:rPr>
                        <a:t>/SI</a:t>
                      </a:r>
                      <a:r>
                        <a:rPr lang="en-GB" sz="1200" b="1" kern="1200" dirty="0">
                          <a:solidFill>
                            <a:schemeClr val="lt1"/>
                          </a:solidFill>
                          <a:latin typeface="+mn-lt"/>
                          <a:ea typeface="+mn-ea"/>
                          <a:cs typeface="Arial" panose="020B0604020202020204" pitchFamily="34" charset="0"/>
                        </a:rPr>
                        <a:t> </a:t>
                      </a:r>
                      <a:r>
                        <a:rPr lang="en-US" altLang="zh-CN" sz="1200" b="1" kern="1200" dirty="0">
                          <a:solidFill>
                            <a:schemeClr val="lt1"/>
                          </a:solidFill>
                          <a:latin typeface="+mn-lt"/>
                          <a:ea typeface="+mn-ea"/>
                          <a:cs typeface="Arial" panose="020B0604020202020204" pitchFamily="34" charset="0"/>
                        </a:rPr>
                        <a:t>information</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sv-SE" sz="1200" b="1" kern="1200" dirty="0">
                          <a:solidFill>
                            <a:schemeClr val="lt1"/>
                          </a:solidFill>
                          <a:latin typeface="+mn-lt"/>
                          <a:ea typeface="+mn-ea"/>
                          <a:cs typeface="Arial" panose="020B0604020202020204" pitchFamily="34" charset="0"/>
                        </a:rPr>
                        <a:t>Rapporteur</a:t>
                      </a:r>
                    </a:p>
                  </a:txBody>
                  <a:tcPr marL="9525" marR="9525" marT="9525" marB="9525" anchor="ctr">
                    <a:solidFill>
                      <a:srgbClr val="92D050"/>
                    </a:solidFill>
                  </a:tcPr>
                </a:tc>
                <a:tc>
                  <a:txBody>
                    <a:bodyPr/>
                    <a:lstStyle/>
                    <a:p>
                      <a:pPr algn="ctr">
                        <a:spcAft>
                          <a:spcPts val="0"/>
                        </a:spcAft>
                      </a:pPr>
                      <a:r>
                        <a:rPr lang="sv-SE" sz="1200" b="1" kern="1200" dirty="0">
                          <a:solidFill>
                            <a:schemeClr val="lt1"/>
                          </a:solidFill>
                          <a:latin typeface="+mn-lt"/>
                          <a:ea typeface="+mn-ea"/>
                          <a:cs typeface="Arial" panose="020B0604020202020204" pitchFamily="34" charset="0"/>
                        </a:rPr>
                        <a:t>TR</a:t>
                      </a:r>
                    </a:p>
                  </a:txBody>
                  <a:tcPr marL="9525" marR="9525" marT="9525" marB="9525" anchor="ctr">
                    <a:solidFill>
                      <a:srgbClr val="92D050"/>
                    </a:solidFill>
                  </a:tcPr>
                </a:tc>
                <a:tc>
                  <a:txBody>
                    <a:bodyPr/>
                    <a:lstStyle/>
                    <a:p>
                      <a:pPr algn="ctr">
                        <a:spcAft>
                          <a:spcPts val="0"/>
                        </a:spcAft>
                      </a:pPr>
                      <a:r>
                        <a:rPr lang="en-US" altLang="zh-CN" sz="1200" b="1" kern="1200" dirty="0">
                          <a:solidFill>
                            <a:schemeClr val="lt1"/>
                          </a:solidFill>
                          <a:latin typeface="+mn-lt"/>
                          <a:ea typeface="+mn-ea"/>
                          <a:cs typeface="Arial" panose="020B0604020202020204" pitchFamily="34" charset="0"/>
                        </a:rPr>
                        <a:t>Target date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mn-lt"/>
                          <a:cs typeface="Arial" panose="020B0604020202020204" pitchFamily="34" charset="0"/>
                        </a:rPr>
                        <a:t>Completion</a:t>
                      </a:r>
                      <a:r>
                        <a:rPr lang="sv-SE" sz="1200" dirty="0">
                          <a:latin typeface="+mn-lt"/>
                          <a:cs typeface="Arial" panose="020B0604020202020204" pitchFamily="34" charset="0"/>
                        </a:rPr>
                        <a:t> rate</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mn-lt"/>
                          <a:cs typeface="Arial" panose="020B0604020202020204" pitchFamily="34" charset="0"/>
                        </a:rPr>
                        <a:t>Related</a:t>
                      </a:r>
                      <a:r>
                        <a:rPr lang="sv-SE" altLang="zh-CN" sz="1200" baseline="0" dirty="0">
                          <a:latin typeface="+mn-lt"/>
                          <a:cs typeface="Arial" panose="020B0604020202020204" pitchFamily="34" charset="0"/>
                        </a:rPr>
                        <a:t> groups</a:t>
                      </a:r>
                      <a:endParaRPr lang="sv-SE" sz="1200" dirty="0">
                        <a:latin typeface="+mn-lt"/>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mn-lt"/>
                          <a:cs typeface="Arial" panose="020B0604020202020204" pitchFamily="34" charset="0"/>
                        </a:rPr>
                        <a:t>Related</a:t>
                      </a:r>
                      <a:r>
                        <a:rPr lang="sv-SE" sz="1200" baseline="0" dirty="0">
                          <a:latin typeface="+mn-lt"/>
                          <a:cs typeface="Arial" panose="020B0604020202020204" pitchFamily="34" charset="0"/>
                        </a:rPr>
                        <a:t> </a:t>
                      </a:r>
                      <a:r>
                        <a:rPr lang="en-US" altLang="zh-CN" sz="1200" dirty="0">
                          <a:latin typeface="+mn-lt"/>
                          <a:cs typeface="Arial" panose="020B0604020202020204" pitchFamily="34" charset="0"/>
                        </a:rPr>
                        <a:t>topic</a:t>
                      </a:r>
                      <a:endParaRPr lang="sv-SE" sz="1200" dirty="0">
                        <a:latin typeface="+mn-lt"/>
                        <a:cs typeface="Arial" panose="020B0604020202020204" pitchFamily="34" charset="0"/>
                      </a:endParaRPr>
                    </a:p>
                  </a:txBody>
                  <a:tcPr anchor="ctr">
                    <a:solidFill>
                      <a:srgbClr val="92D050"/>
                    </a:solidFill>
                  </a:tcPr>
                </a:tc>
                <a:extLst>
                  <a:ext uri="{0D108BD9-81ED-4DB2-BD59-A6C34878D82A}">
                    <a16:rowId xmlns:a16="http://schemas.microsoft.com/office/drawing/2014/main" val="10000"/>
                  </a:ext>
                </a:extLst>
              </a:tr>
              <a:tr h="194422">
                <a:tc>
                  <a:txBody>
                    <a:bodyPr/>
                    <a:lstStyle/>
                    <a:p>
                      <a:pPr algn="just">
                        <a:spcAft>
                          <a:spcPts val="0"/>
                        </a:spcAft>
                      </a:pPr>
                      <a:r>
                        <a:rPr lang="en-GB" sz="1050" b="1" kern="100">
                          <a:effectLst/>
                          <a:latin typeface="Calibri" panose="020F0502020204030204" pitchFamily="34" charset="0"/>
                          <a:ea typeface="宋体" panose="02010600030101010101" pitchFamily="2" charset="-122"/>
                          <a:cs typeface="Times New Roman" panose="02020603050405020304" pitchFamily="18" charset="0"/>
                        </a:rPr>
                        <a:t>FS_OAM_eNPN</a:t>
                      </a:r>
                      <a:endParaRPr lang="zh-CN" sz="1050" b="1" kern="100">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9525">
                    <a:solidFill>
                      <a:schemeClr val="tx2">
                        <a:lumMod val="20000"/>
                        <a:lumOff val="80000"/>
                      </a:schemeClr>
                    </a:solidFill>
                  </a:tcPr>
                </a:tc>
                <a:tc>
                  <a:txBody>
                    <a:bodyPr/>
                    <a:lstStyle/>
                    <a:p>
                      <a:pPr>
                        <a:lnSpc>
                          <a:spcPct val="150000"/>
                        </a:lnSpc>
                        <a:spcAft>
                          <a:spcPts val="0"/>
                        </a:spcAft>
                      </a:pP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Study on enhancement of management of non-public networks (</a:t>
                      </a:r>
                      <a:r>
                        <a:rPr lang="en-US" sz="900" kern="1200" dirty="0" err="1">
                          <a:solidFill>
                            <a:srgbClr val="000000"/>
                          </a:solidFill>
                          <a:effectLst/>
                          <a:latin typeface="微软雅黑" panose="020B0503020204020204" pitchFamily="34" charset="-122"/>
                          <a:ea typeface="宋体" panose="02010600030101010101" pitchFamily="2" charset="-122"/>
                          <a:cs typeface="Arial" panose="020B0604020202020204" pitchFamily="34" charset="0"/>
                        </a:rPr>
                        <a:t>FS_OAM_eNPN</a:t>
                      </a: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 (SP-211436)</a:t>
                      </a:r>
                    </a:p>
                  </a:txBody>
                  <a:tcPr marL="9525" marR="9525" marT="9525" marB="9525">
                    <a:solidFill>
                      <a:schemeClr val="tx2">
                        <a:lumMod val="20000"/>
                        <a:lumOff val="80000"/>
                      </a:schemeClr>
                    </a:solidFill>
                  </a:tcPr>
                </a:tc>
                <a:tc>
                  <a:txBody>
                    <a:bodyPr/>
                    <a:lstStyle/>
                    <a:p>
                      <a:pPr>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Huawei</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lnSpc>
                          <a:spcPct val="150000"/>
                        </a:lnSpc>
                        <a:spcAft>
                          <a:spcPts val="0"/>
                        </a:spcAft>
                      </a:pPr>
                      <a:r>
                        <a:rPr lang="fr-FR"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28.907</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SA5#146/SA#98(Dec 2022)</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0-&gt;40%</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114300" marR="114300" marT="0" marB="0">
                    <a:solidFill>
                      <a:schemeClr val="tx2">
                        <a:lumMod val="20000"/>
                        <a:lumOff val="80000"/>
                      </a:schemeClr>
                    </a:solidFill>
                  </a:tcP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194422">
                <a:tc>
                  <a:txBody>
                    <a:bodyPr/>
                    <a:lstStyle/>
                    <a:p>
                      <a:pPr algn="just">
                        <a:spcAft>
                          <a:spcPts val="0"/>
                        </a:spcAft>
                      </a:pPr>
                      <a:r>
                        <a:rPr lang="en-US" sz="1050" b="1" kern="100">
                          <a:effectLst/>
                          <a:latin typeface="Calibri" panose="020F0502020204030204" pitchFamily="34" charset="0"/>
                          <a:ea typeface="宋体" panose="02010600030101010101" pitchFamily="2" charset="-122"/>
                          <a:cs typeface="Times New Roman" panose="02020603050405020304" pitchFamily="18" charset="0"/>
                        </a:rPr>
                        <a:t>FS_EE5G_Ph2</a:t>
                      </a:r>
                      <a:endParaRPr lang="zh-CN" sz="1050" b="1" kern="100">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9525">
                    <a:solidFill>
                      <a:schemeClr val="tx2">
                        <a:lumMod val="20000"/>
                        <a:lumOff val="80000"/>
                      </a:schemeClr>
                    </a:solidFill>
                  </a:tcPr>
                </a:tc>
                <a:tc>
                  <a:txBody>
                    <a:bodyPr/>
                    <a:lstStyle/>
                    <a:p>
                      <a:pPr>
                        <a:lnSpc>
                          <a:spcPct val="150000"/>
                        </a:lnSpc>
                        <a:spcAft>
                          <a:spcPts val="0"/>
                        </a:spcAft>
                      </a:pP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Study on new aspects of EE for 5G networks Phase 2 (FS_EE5G_Ph2) (SP-211440)</a:t>
                      </a:r>
                    </a:p>
                  </a:txBody>
                  <a:tcPr marL="9525" marR="9525" marT="9525" marB="9525">
                    <a:solidFill>
                      <a:schemeClr val="tx2">
                        <a:lumMod val="20000"/>
                        <a:lumOff val="80000"/>
                      </a:schemeClr>
                    </a:solidFill>
                  </a:tcPr>
                </a:tc>
                <a:tc>
                  <a:txBody>
                    <a:bodyPr/>
                    <a:lstStyle/>
                    <a:p>
                      <a:pPr>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Orange</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lnSpc>
                          <a:spcPct val="150000"/>
                        </a:lnSpc>
                        <a:spcAft>
                          <a:spcPts val="0"/>
                        </a:spcAft>
                      </a:pPr>
                      <a:r>
                        <a:rPr lang="fr-FR"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28.913</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SA5#149/ SA#100(June 2023)</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0-&gt;10%</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114300" marR="114300" marT="0" marB="0">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RAN WGs</a:t>
                      </a:r>
                    </a:p>
                  </a:txBody>
                  <a:tcPr marL="68580" marR="68580" marT="0" marB="0" anchor="ctr">
                    <a:solidFill>
                      <a:schemeClr val="tx2">
                        <a:lumMod val="20000"/>
                        <a:lumOff val="80000"/>
                      </a:schemeClr>
                    </a:solidFill>
                  </a:tcP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212470">
                <a:tc>
                  <a:txBody>
                    <a:bodyPr/>
                    <a:lstStyle/>
                    <a:p>
                      <a:pPr algn="just">
                        <a:spcAft>
                          <a:spcPts val="0"/>
                        </a:spcAft>
                      </a:pPr>
                      <a:r>
                        <a:rPr lang="en-US" sz="1050" b="1"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FS_NSOEU</a:t>
                      </a:r>
                      <a:endParaRPr lang="zh-CN" sz="1050" b="1"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9525">
                    <a:solidFill>
                      <a:schemeClr val="tx2">
                        <a:lumMod val="20000"/>
                        <a:lumOff val="80000"/>
                      </a:schemeClr>
                    </a:solidFill>
                  </a:tcPr>
                </a:tc>
                <a:tc>
                  <a:txBody>
                    <a:bodyPr/>
                    <a:lstStyle/>
                    <a:p>
                      <a:pPr>
                        <a:lnSpc>
                          <a:spcPct val="150000"/>
                        </a:lnSpc>
                        <a:spcAft>
                          <a:spcPts val="0"/>
                        </a:spcAft>
                      </a:pP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Study on Network and Service Operations for Energy Utilities ( FS_NSOEU) (SP-211622)</a:t>
                      </a:r>
                    </a:p>
                  </a:txBody>
                  <a:tcPr marL="9525" marR="9525" marT="9525" marB="9525">
                    <a:solidFill>
                      <a:schemeClr val="tx2">
                        <a:lumMod val="20000"/>
                        <a:lumOff val="80000"/>
                      </a:schemeClr>
                    </a:solidFill>
                  </a:tcPr>
                </a:tc>
                <a:tc>
                  <a:txBody>
                    <a:bodyPr/>
                    <a:lstStyle/>
                    <a:p>
                      <a:pPr>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Samsung </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lnSpc>
                          <a:spcPct val="150000"/>
                        </a:lnSpc>
                        <a:spcAft>
                          <a:spcPts val="0"/>
                        </a:spcAft>
                      </a:pPr>
                      <a:r>
                        <a:rPr lang="fr-FR"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28.829</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SA5#146/SA#98(Dec 2022)</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 0-&gt;25%</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SEI</a:t>
                      </a:r>
                    </a:p>
                  </a:txBody>
                  <a:tcPr marL="68580" marR="68580" marT="0" marB="0" anchor="ctr">
                    <a:solidFill>
                      <a:schemeClr val="tx2">
                        <a:lumMod val="20000"/>
                        <a:lumOff val="80000"/>
                      </a:schemeClr>
                    </a:solidFill>
                  </a:tcPr>
                </a:tc>
                <a:extLst>
                  <a:ext uri="{0D108BD9-81ED-4DB2-BD59-A6C34878D82A}">
                    <a16:rowId xmlns:a16="http://schemas.microsoft.com/office/drawing/2014/main" val="10003"/>
                  </a:ext>
                </a:extLst>
              </a:tr>
              <a:tr h="131767">
                <a:tc>
                  <a:txBody>
                    <a:bodyPr/>
                    <a:lstStyle/>
                    <a:p>
                      <a:pPr algn="just">
                        <a:spcAft>
                          <a:spcPts val="0"/>
                        </a:spcAft>
                      </a:pPr>
                      <a:r>
                        <a:rPr lang="en-US" sz="1050" b="1" kern="100">
                          <a:effectLst/>
                          <a:latin typeface="Calibri" panose="020F0502020204030204" pitchFamily="34" charset="0"/>
                          <a:ea typeface="宋体" panose="02010600030101010101" pitchFamily="2" charset="-122"/>
                          <a:cs typeface="Times New Roman" panose="02020603050405020304" pitchFamily="18" charset="0"/>
                        </a:rPr>
                        <a:t>FS_KQI_5G</a:t>
                      </a:r>
                      <a:endParaRPr lang="zh-CN" sz="1050" b="1" kern="100">
                        <a:effectLst/>
                        <a:latin typeface="Calibri" panose="020F0502020204030204" pitchFamily="34" charset="0"/>
                        <a:ea typeface="宋体" panose="02010600030101010101" pitchFamily="2" charset="-122"/>
                        <a:cs typeface="Times New Roman" panose="02020603050405020304" pitchFamily="18" charset="0"/>
                      </a:endParaRPr>
                    </a:p>
                  </a:txBody>
                  <a:tcPr marL="5080" marR="5080" marT="5080" marB="0">
                    <a:solidFill>
                      <a:schemeClr val="tx2">
                        <a:lumMod val="20000"/>
                        <a:lumOff val="80000"/>
                      </a:schemeClr>
                    </a:solidFill>
                  </a:tcPr>
                </a:tc>
                <a:tc>
                  <a:txBody>
                    <a:bodyPr/>
                    <a:lstStyle/>
                    <a:p>
                      <a:pPr>
                        <a:lnSpc>
                          <a:spcPct val="150000"/>
                        </a:lnSpc>
                        <a:spcAft>
                          <a:spcPts val="0"/>
                        </a:spcAft>
                      </a:pP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New Study on Key Quality Indicators (KQIs) for 5G service experience (FS_KQI_5G) ( SP-211433)</a:t>
                      </a:r>
                    </a:p>
                  </a:txBody>
                  <a:tcPr marL="9525" marR="9525" marT="9525" marB="9525">
                    <a:solidFill>
                      <a:schemeClr val="tx2">
                        <a:lumMod val="20000"/>
                        <a:lumOff val="80000"/>
                      </a:schemeClr>
                    </a:solidFill>
                  </a:tcPr>
                </a:tc>
                <a:tc>
                  <a:txBody>
                    <a:bodyPr/>
                    <a:lstStyle/>
                    <a:p>
                      <a:pPr>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Huawei</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lnSpc>
                          <a:spcPct val="150000"/>
                        </a:lnSpc>
                        <a:spcAft>
                          <a:spcPts val="0"/>
                        </a:spcAft>
                      </a:pPr>
                      <a:r>
                        <a:rPr lang="fr-FR"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28.863</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SA5#146/SA#98(Dec 2022)</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0-&gt;10%</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SA4,RAN2,RAN3</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4"/>
                  </a:ext>
                </a:extLst>
              </a:tr>
              <a:tr h="212424">
                <a:tc>
                  <a:txBody>
                    <a:bodyPr/>
                    <a:lstStyle/>
                    <a:p>
                      <a:pPr algn="just">
                        <a:spcAft>
                          <a:spcPts val="0"/>
                        </a:spcAft>
                      </a:pPr>
                      <a:r>
                        <a:rPr lang="en-US" sz="1050" b="1" kern="100">
                          <a:effectLst/>
                          <a:latin typeface="Calibri" panose="020F0502020204030204" pitchFamily="34" charset="0"/>
                          <a:ea typeface="宋体" panose="02010600030101010101" pitchFamily="2" charset="-122"/>
                          <a:cs typeface="Times New Roman" panose="02020603050405020304" pitchFamily="18" charset="0"/>
                        </a:rPr>
                        <a:t>FS_DCSA</a:t>
                      </a:r>
                      <a:endParaRPr lang="zh-CN" sz="1050" b="1" kern="100">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Study on Deterministic Communication Service Assurance (FS_DCSA) (SP-211442)</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Huawei</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28.865</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SA5#146/SA#98(Dec 2022)</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0-&gt;30%</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SA2, SA6, RAN2, SA4</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5"/>
                  </a:ext>
                </a:extLst>
              </a:tr>
              <a:tr h="212424">
                <a:tc>
                  <a:txBody>
                    <a:bodyPr/>
                    <a:lstStyle/>
                    <a:p>
                      <a:pPr algn="just">
                        <a:spcAft>
                          <a:spcPts val="0"/>
                        </a:spcAft>
                      </a:pPr>
                      <a:r>
                        <a:rPr lang="en-US" sz="1050" b="1" kern="100">
                          <a:effectLst/>
                          <a:latin typeface="Calibri" panose="020F0502020204030204" pitchFamily="34" charset="0"/>
                          <a:ea typeface="宋体" panose="02010600030101010101" pitchFamily="2" charset="-122"/>
                          <a:cs typeface="Times New Roman" panose="02020603050405020304" pitchFamily="18" charset="0"/>
                        </a:rPr>
                        <a:t>FS_NSCE</a:t>
                      </a:r>
                      <a:endParaRPr lang="zh-CN" sz="1050" b="1" kern="100">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Study on Network Slice Management Capability Exposure  (FS_NSCE ) (SP-220142)</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err="1">
                          <a:solidFill>
                            <a:srgbClr val="000000"/>
                          </a:solidFill>
                          <a:effectLst/>
                          <a:latin typeface="微软雅黑" panose="020B0503020204020204" pitchFamily="34" charset="-122"/>
                          <a:ea typeface="+mn-ea"/>
                          <a:cs typeface="Arial" panose="020B0604020202020204" pitchFamily="34" charset="0"/>
                        </a:rPr>
                        <a:t>Alibaba</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28.824</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SA5#147/SA#99(Mar 2023)</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70-&gt;80%</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SA3, SA, RAN</a:t>
                      </a: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6"/>
                  </a:ext>
                </a:extLst>
              </a:tr>
              <a:tr h="279837">
                <a:tc>
                  <a:txBody>
                    <a:bodyPr/>
                    <a:lstStyle/>
                    <a:p>
                      <a:pPr algn="just">
                        <a:spcAft>
                          <a:spcPts val="0"/>
                        </a:spcAft>
                      </a:pPr>
                      <a:r>
                        <a:rPr lang="en-US" sz="1050" b="1" kern="100" dirty="0">
                          <a:effectLst/>
                          <a:latin typeface="Calibri" panose="020F0502020204030204" pitchFamily="34" charset="0"/>
                          <a:ea typeface="宋体" panose="02010600030101010101" pitchFamily="2" charset="-122"/>
                          <a:cs typeface="Times New Roman" panose="02020603050405020304" pitchFamily="18" charset="0"/>
                        </a:rPr>
                        <a:t>FS_MEC_ECM</a:t>
                      </a:r>
                      <a:endParaRPr lang="zh-CN" sz="105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Study on alignment with ETSI MEC for Edge computing management (FS_MEC_ECM) (SP-220147)</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Huawei</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28.903</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SA5#145/SA#97(Sep 2022)</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0-&gt;15%</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SA6, ETSI MEC</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7"/>
                  </a:ext>
                </a:extLst>
              </a:tr>
            </a:tbl>
          </a:graphicData>
        </a:graphic>
      </p:graphicFrame>
      <p:sp>
        <p:nvSpPr>
          <p:cNvPr id="7" name="矩形 6"/>
          <p:cNvSpPr/>
          <p:nvPr/>
        </p:nvSpPr>
        <p:spPr>
          <a:xfrm>
            <a:off x="151275" y="3767941"/>
            <a:ext cx="5663600" cy="2400657"/>
          </a:xfrm>
          <a:prstGeom prst="rect">
            <a:avLst/>
          </a:prstGeom>
          <a:ln>
            <a:noFill/>
          </a:ln>
        </p:spPr>
        <p:txBody>
          <a:bodyPr wrap="square">
            <a:spAutoFit/>
          </a:bodyPr>
          <a:lstStyle/>
          <a:p>
            <a:pPr lvl="0" defTabSz="1219170" eaLnBrk="1" fontAlgn="auto" hangingPunct="1">
              <a:spcBef>
                <a:spcPts val="0"/>
              </a:spcBef>
              <a:spcAft>
                <a:spcPts val="0"/>
              </a:spcAft>
              <a:defRPr/>
            </a:pPr>
            <a:r>
              <a:rPr lang="en-US" altLang="zh-CN" sz="1000" b="1" dirty="0" err="1">
                <a:solidFill>
                  <a:srgbClr val="FF0000"/>
                </a:solidFill>
                <a:latin typeface="+mn-lt"/>
                <a:cs typeface="Arial" charset="0"/>
              </a:rPr>
              <a:t>FS_OAM_eNPN</a:t>
            </a:r>
            <a:r>
              <a:rPr lang="en-US" altLang="zh-CN" sz="1000" b="1" dirty="0">
                <a:solidFill>
                  <a:srgbClr val="FF0000"/>
                </a:solidFill>
                <a:latin typeface="+mn-lt"/>
                <a:cs typeface="Arial" charset="0"/>
              </a:rPr>
              <a:t>: </a:t>
            </a:r>
            <a:r>
              <a:rPr lang="en-US" altLang="zh-CN" sz="1000" dirty="0">
                <a:latin typeface="+mn-lt"/>
              </a:rPr>
              <a:t>The group agreed:</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a:solidFill>
                  <a:prstClr val="black"/>
                </a:solidFill>
                <a:latin typeface="Calibri"/>
              </a:rPr>
              <a:t>Key Issue on SLA monitoring and evaluation</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a:solidFill>
                  <a:prstClr val="black"/>
                </a:solidFill>
                <a:latin typeface="Calibri"/>
              </a:rPr>
              <a:t>Potential solution for  fault management capabilities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a:solidFill>
                  <a:prstClr val="black"/>
                </a:solidFill>
                <a:latin typeface="Calibri"/>
              </a:rPr>
              <a:t>Potential solution for  management of the related information for NPN service customer</a:t>
            </a:r>
          </a:p>
          <a:p>
            <a:pPr lvl="0" defTabSz="1219170" eaLnBrk="1" fontAlgn="auto" hangingPunct="1">
              <a:spcBef>
                <a:spcPts val="0"/>
              </a:spcBef>
              <a:spcAft>
                <a:spcPts val="0"/>
              </a:spcAft>
              <a:defRPr/>
            </a:pPr>
            <a:r>
              <a:rPr lang="en-US" altLang="zh-CN" sz="1000" b="1" dirty="0">
                <a:solidFill>
                  <a:srgbClr val="FF0000"/>
                </a:solidFill>
                <a:latin typeface="+mn-lt"/>
                <a:cs typeface="Arial" charset="0"/>
              </a:rPr>
              <a:t>FS_EE5G_Ph2</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a:latin typeface="+mn-lt"/>
              </a:rPr>
              <a:t>TR 28.913 skeleton was approved.</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a:latin typeface="+mn-lt"/>
              </a:rPr>
              <a:t>Three key issues have been introduced in TR 28.913.</a:t>
            </a:r>
            <a:endParaRPr lang="en-US" altLang="zh-CN" sz="1000" dirty="0">
              <a:solidFill>
                <a:prstClr val="black"/>
              </a:solidFill>
              <a:latin typeface="Calibri"/>
            </a:endParaRPr>
          </a:p>
          <a:p>
            <a:pPr lvl="0" defTabSz="1219170" eaLnBrk="1" fontAlgn="auto" hangingPunct="1">
              <a:spcBef>
                <a:spcPts val="0"/>
              </a:spcBef>
              <a:spcAft>
                <a:spcPts val="0"/>
              </a:spcAft>
              <a:defRPr/>
            </a:pPr>
            <a:r>
              <a:rPr lang="en-US" altLang="zh-CN" sz="1000" b="1" dirty="0">
                <a:solidFill>
                  <a:srgbClr val="FF0000"/>
                </a:solidFill>
                <a:latin typeface="+mn-lt"/>
                <a:cs typeface="Arial" charset="0"/>
              </a:rPr>
              <a:t>FS_NSOEU</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000" dirty="0">
                <a:latin typeface="+mn-lt"/>
              </a:rPr>
              <a:t>The skeleton, structure, scope, overview and an informative annex was agreed.  Further agreed pCRs:</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000" dirty="0">
                <a:solidFill>
                  <a:prstClr val="black"/>
                </a:solidFill>
                <a:latin typeface="Calibri"/>
              </a:rPr>
              <a:t>Business use case - Energy outage coordination</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000" dirty="0">
                <a:solidFill>
                  <a:prstClr val="black"/>
                </a:solidFill>
                <a:latin typeface="Calibri"/>
              </a:rPr>
              <a:t>Business use case - Utility provides performance and failure info</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000" dirty="0">
                <a:solidFill>
                  <a:prstClr val="black"/>
                </a:solidFill>
                <a:latin typeface="Calibri"/>
              </a:rPr>
              <a:t>Business use case - MNO provides performance info</a:t>
            </a:r>
            <a:endParaRPr lang="en-US" altLang="zh-CN" sz="1000" b="1" dirty="0">
              <a:solidFill>
                <a:srgbClr val="FF0000"/>
              </a:solidFill>
              <a:latin typeface="+mn-lt"/>
              <a:cs typeface="Arial" charset="0"/>
            </a:endParaRPr>
          </a:p>
          <a:p>
            <a:pPr lvl="0" defTabSz="1219170" eaLnBrk="1" fontAlgn="auto" hangingPunct="1">
              <a:spcBef>
                <a:spcPts val="0"/>
              </a:spcBef>
              <a:spcAft>
                <a:spcPts val="0"/>
              </a:spcAft>
              <a:defRPr/>
            </a:pPr>
            <a:r>
              <a:rPr lang="en-US" altLang="zh-CN" sz="1000" dirty="0">
                <a:solidFill>
                  <a:prstClr val="black"/>
                </a:solidFill>
                <a:latin typeface="Calibri"/>
              </a:rPr>
              <a:t> </a:t>
            </a:r>
            <a:r>
              <a:rPr lang="en-US" altLang="zh-CN" sz="1000" b="1" dirty="0">
                <a:solidFill>
                  <a:srgbClr val="FF0000"/>
                </a:solidFill>
                <a:latin typeface="Calibri"/>
                <a:cs typeface="Arial" charset="0"/>
              </a:rPr>
              <a:t>FS_KQI_5G: </a:t>
            </a:r>
            <a:r>
              <a:rPr lang="en-US" altLang="zh-CN" sz="1000" dirty="0">
                <a:solidFill>
                  <a:prstClr val="black"/>
                </a:solidFill>
                <a:latin typeface="Calibri"/>
              </a:rPr>
              <a:t>The following aspects were approved</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a:solidFill>
                  <a:prstClr val="black"/>
                </a:solidFill>
                <a:latin typeface="Calibri"/>
              </a:rPr>
              <a:t>Initial skeleton, TR structure, Scope and 5G KQI scenarios </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a:solidFill>
                  <a:prstClr val="black"/>
                </a:solidFill>
                <a:latin typeface="Calibri"/>
              </a:rPr>
              <a:t>The background of definition of KQI.</a:t>
            </a:r>
            <a:endParaRPr lang="en-US" altLang="zh-CN" sz="1000" dirty="0">
              <a:latin typeface="+mn-lt"/>
            </a:endParaRPr>
          </a:p>
        </p:txBody>
      </p:sp>
      <p:sp>
        <p:nvSpPr>
          <p:cNvPr id="8" name="矩形 7"/>
          <p:cNvSpPr/>
          <p:nvPr/>
        </p:nvSpPr>
        <p:spPr>
          <a:xfrm>
            <a:off x="6046484" y="3614052"/>
            <a:ext cx="5663600" cy="2708434"/>
          </a:xfrm>
          <a:prstGeom prst="rect">
            <a:avLst/>
          </a:prstGeom>
          <a:ln>
            <a:noFill/>
          </a:ln>
        </p:spPr>
        <p:txBody>
          <a:bodyPr wrap="square">
            <a:spAutoFit/>
          </a:bodyPr>
          <a:lstStyle/>
          <a:p>
            <a:r>
              <a:rPr lang="en-US" altLang="zh-CN" sz="1000" b="1" dirty="0">
                <a:solidFill>
                  <a:srgbClr val="FF0000"/>
                </a:solidFill>
                <a:latin typeface="+mn-lt"/>
                <a:cs typeface="Arial" charset="0"/>
              </a:rPr>
              <a:t>FS_DCSA:  </a:t>
            </a:r>
            <a:r>
              <a:rPr lang="en-US" altLang="zh-CN" sz="1000" dirty="0">
                <a:latin typeface="+mn-lt"/>
              </a:rPr>
              <a:t>The following aspects were approved:</a:t>
            </a:r>
          </a:p>
          <a:p>
            <a:pPr marL="171450" indent="-171450">
              <a:buFont typeface="Wingdings" panose="05000000000000000000" pitchFamily="2" charset="2"/>
              <a:buChar char="Ø"/>
            </a:pPr>
            <a:r>
              <a:rPr lang="en-US" altLang="zh-CN" sz="1000" dirty="0">
                <a:latin typeface="+mn-lt"/>
              </a:rPr>
              <a:t>Initial skeleton, TR structure, Scope, Overview</a:t>
            </a:r>
            <a:endParaRPr lang="zh-CN" altLang="zh-CN" sz="1000" dirty="0">
              <a:latin typeface="+mn-lt"/>
            </a:endParaRP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000" dirty="0">
                <a:solidFill>
                  <a:prstClr val="black"/>
                </a:solidFill>
                <a:latin typeface="Calibri"/>
              </a:rPr>
              <a:t>Management framework of FS_DCSA;</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000" dirty="0">
                <a:solidFill>
                  <a:prstClr val="black"/>
                </a:solidFill>
                <a:latin typeface="Calibri"/>
              </a:rPr>
              <a:t>Issue description for provisioning of network functions related to DCSA</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000" dirty="0">
                <a:solidFill>
                  <a:prstClr val="black"/>
                </a:solidFill>
                <a:latin typeface="Calibri"/>
              </a:rPr>
              <a:t>Issue description for service assurance of Video monitoring and PLC control;</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000" dirty="0">
                <a:solidFill>
                  <a:prstClr val="black"/>
                </a:solidFill>
                <a:latin typeface="Calibri"/>
              </a:rPr>
              <a:t>Solution for service assurance of Video monitoring and PLC control;</a:t>
            </a:r>
          </a:p>
          <a:p>
            <a:pPr lvl="0" defTabSz="1219170" eaLnBrk="1" fontAlgn="auto" hangingPunct="1">
              <a:spcBef>
                <a:spcPts val="0"/>
              </a:spcBef>
              <a:spcAft>
                <a:spcPts val="0"/>
              </a:spcAft>
              <a:defRPr/>
            </a:pPr>
            <a:r>
              <a:rPr lang="en-US" altLang="zh-CN" sz="1000" b="1" dirty="0">
                <a:solidFill>
                  <a:srgbClr val="FF0000"/>
                </a:solidFill>
                <a:latin typeface="+mn-lt"/>
                <a:cs typeface="Arial" charset="0"/>
              </a:rPr>
              <a:t>FS_NSCE: </a:t>
            </a:r>
            <a:r>
              <a:rPr lang="en-US" altLang="zh-CN" sz="1000" dirty="0">
                <a:solidFill>
                  <a:prstClr val="black"/>
                </a:solidFill>
                <a:latin typeface="Calibri"/>
              </a:rPr>
              <a:t>Several contributions have been approved:</a:t>
            </a:r>
          </a:p>
          <a:p>
            <a:pPr marL="171450" lvl="1" indent="-171450" defTabSz="1219170" eaLnBrk="1" fontAlgn="auto" hangingPunct="1">
              <a:spcBef>
                <a:spcPts val="0"/>
              </a:spcBef>
              <a:spcAft>
                <a:spcPts val="0"/>
              </a:spcAft>
              <a:buFont typeface="Wingdings" panose="05000000000000000000" pitchFamily="2" charset="2"/>
              <a:buChar char="Ø"/>
              <a:defRPr/>
            </a:pPr>
            <a:r>
              <a:rPr lang="en-US" altLang="zh-CN" sz="1000" dirty="0">
                <a:solidFill>
                  <a:prstClr val="black"/>
                </a:solidFill>
                <a:latin typeface="Calibri"/>
              </a:rPr>
              <a:t>Make Description in issues and gaps more uniform</a:t>
            </a:r>
          </a:p>
          <a:p>
            <a:pPr marL="171450" lvl="1" indent="-171450" defTabSz="1219170" eaLnBrk="1" fontAlgn="auto" hangingPunct="1">
              <a:spcBef>
                <a:spcPts val="0"/>
              </a:spcBef>
              <a:spcAft>
                <a:spcPts val="0"/>
              </a:spcAft>
              <a:buFont typeface="Wingdings" panose="05000000000000000000" pitchFamily="2" charset="2"/>
              <a:buChar char="Ø"/>
              <a:defRPr/>
            </a:pPr>
            <a:r>
              <a:rPr lang="en-US" altLang="zh-CN" sz="1000" dirty="0">
                <a:solidFill>
                  <a:prstClr val="black"/>
                </a:solidFill>
                <a:latin typeface="Calibri"/>
              </a:rPr>
              <a:t>Update position and add solution for direct MnS exposure</a:t>
            </a:r>
          </a:p>
          <a:p>
            <a:pPr marL="171450" lvl="1" indent="-171450" defTabSz="1219170" eaLnBrk="1" fontAlgn="auto" hangingPunct="1">
              <a:spcBef>
                <a:spcPts val="0"/>
              </a:spcBef>
              <a:spcAft>
                <a:spcPts val="0"/>
              </a:spcAft>
              <a:buFont typeface="Wingdings" panose="05000000000000000000" pitchFamily="2" charset="2"/>
              <a:buChar char="Ø"/>
              <a:defRPr/>
            </a:pPr>
            <a:r>
              <a:rPr lang="en-US" altLang="zh-CN" sz="1000" dirty="0">
                <a:solidFill>
                  <a:prstClr val="black"/>
                </a:solidFill>
                <a:latin typeface="Calibri"/>
              </a:rPr>
              <a:t>Add note on possible charging impact</a:t>
            </a:r>
          </a:p>
          <a:p>
            <a:pPr marL="171450" lvl="1" indent="-171450" defTabSz="1219170" eaLnBrk="1" fontAlgn="auto" hangingPunct="1">
              <a:spcBef>
                <a:spcPts val="0"/>
              </a:spcBef>
              <a:spcAft>
                <a:spcPts val="0"/>
              </a:spcAft>
              <a:buFont typeface="Wingdings" panose="05000000000000000000" pitchFamily="2" charset="2"/>
              <a:buChar char="Ø"/>
              <a:defRPr/>
            </a:pPr>
            <a:r>
              <a:rPr lang="en-US" altLang="zh-CN" sz="1000" dirty="0">
                <a:solidFill>
                  <a:prstClr val="black"/>
                </a:solidFill>
                <a:latin typeface="Calibri"/>
              </a:rPr>
              <a:t>Solution for Network slice management capability exposure</a:t>
            </a:r>
          </a:p>
          <a:p>
            <a:pPr marL="171450" lvl="1" indent="-171450" defTabSz="1219170" eaLnBrk="1" fontAlgn="auto" hangingPunct="1">
              <a:spcBef>
                <a:spcPts val="0"/>
              </a:spcBef>
              <a:spcAft>
                <a:spcPts val="0"/>
              </a:spcAft>
              <a:buFont typeface="Wingdings" panose="05000000000000000000" pitchFamily="2" charset="2"/>
              <a:buChar char="Ø"/>
              <a:defRPr/>
            </a:pPr>
            <a:r>
              <a:rPr lang="en-US" altLang="zh-CN" sz="1000" dirty="0">
                <a:solidFill>
                  <a:prstClr val="black"/>
                </a:solidFill>
                <a:latin typeface="Calibri"/>
              </a:rPr>
              <a:t>Add procedure for consumption of exposed MnS after service order is completed</a:t>
            </a:r>
          </a:p>
          <a:p>
            <a:pPr marL="171450" lvl="1" indent="-171450" defTabSz="1219170" eaLnBrk="1" fontAlgn="auto" hangingPunct="1">
              <a:spcBef>
                <a:spcPts val="0"/>
              </a:spcBef>
              <a:spcAft>
                <a:spcPts val="0"/>
              </a:spcAft>
              <a:buFont typeface="Wingdings" panose="05000000000000000000" pitchFamily="2" charset="2"/>
              <a:buChar char="Ø"/>
              <a:defRPr/>
            </a:pPr>
            <a:r>
              <a:rPr lang="en-US" altLang="zh-CN" sz="1000" dirty="0">
                <a:solidFill>
                  <a:prstClr val="black"/>
                </a:solidFill>
                <a:latin typeface="Calibri"/>
              </a:rPr>
              <a:t>Update to solution regarding CAPIF based management capability</a:t>
            </a:r>
          </a:p>
          <a:p>
            <a:pPr lvl="0" defTabSz="1219170" eaLnBrk="1" fontAlgn="auto" hangingPunct="1">
              <a:spcBef>
                <a:spcPts val="0"/>
              </a:spcBef>
              <a:spcAft>
                <a:spcPts val="0"/>
              </a:spcAft>
              <a:defRPr/>
            </a:pPr>
            <a:r>
              <a:rPr lang="en-US" altLang="zh-CN" sz="1000" b="1" dirty="0">
                <a:solidFill>
                  <a:srgbClr val="FF0000"/>
                </a:solidFill>
                <a:latin typeface="+mn-lt"/>
                <a:cs typeface="Arial" charset="0"/>
              </a:rPr>
              <a:t>FS_MEC_ECM</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000" dirty="0">
                <a:solidFill>
                  <a:prstClr val="black"/>
                </a:solidFill>
                <a:latin typeface="Calibri"/>
              </a:rPr>
              <a:t>Only the background information for ETSI MEC was approved during SA5#143e meeting, </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000" dirty="0">
                <a:solidFill>
                  <a:prstClr val="black"/>
                </a:solidFill>
                <a:latin typeface="Calibri"/>
              </a:rPr>
              <a:t>There were some discussions on EAS application management and EAS LCM management with alignment with ETSI MEC , but not consensus. </a:t>
            </a:r>
          </a:p>
        </p:txBody>
      </p:sp>
    </p:spTree>
    <p:extLst>
      <p:ext uri="{BB962C8B-B14F-4D97-AF65-F5344CB8AC3E}">
        <p14:creationId xmlns:p14="http://schemas.microsoft.com/office/powerpoint/2010/main" val="15933761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5572" y="3066161"/>
            <a:ext cx="5663600" cy="1200329"/>
          </a:xfrm>
          <a:prstGeom prst="rect">
            <a:avLst/>
          </a:prstGeom>
          <a:ln>
            <a:noFill/>
          </a:ln>
        </p:spPr>
        <p:txBody>
          <a:bodyPr wrap="square">
            <a:spAutoFit/>
          </a:bodyPr>
          <a:lstStyle/>
          <a:p>
            <a:pPr lvl="0" defTabSz="1219170" eaLnBrk="1" fontAlgn="auto" hangingPunct="1">
              <a:spcBef>
                <a:spcPts val="0"/>
              </a:spcBef>
              <a:spcAft>
                <a:spcPts val="0"/>
              </a:spcAft>
              <a:defRPr/>
            </a:pPr>
            <a:r>
              <a:rPr lang="en-US" altLang="zh-CN" sz="1200" b="1" dirty="0">
                <a:solidFill>
                  <a:srgbClr val="FF0000"/>
                </a:solidFill>
                <a:latin typeface="+mn-lt"/>
                <a:cs typeface="Arial" charset="0"/>
              </a:rPr>
              <a:t>RANSC: </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a:rPr>
              <a:t>The following aspects were discussed and approved:</a:t>
            </a:r>
          </a:p>
          <a:p>
            <a:pPr marL="779463" lvl="1" indent="-171450" defTabSz="1219170" eaLnBrk="1" fontAlgn="auto" hangingPunct="1">
              <a:spcBef>
                <a:spcPts val="0"/>
              </a:spcBef>
              <a:spcAft>
                <a:spcPts val="0"/>
              </a:spcAft>
              <a:buFont typeface="Wingdings" panose="05000000000000000000" pitchFamily="2" charset="2"/>
              <a:buChar char="Ø"/>
              <a:defRPr/>
            </a:pPr>
            <a:r>
              <a:rPr lang="en-US" altLang="zh-CN" sz="1200" dirty="0">
                <a:latin typeface="+mn-lt"/>
              </a:rPr>
              <a:t>Initial skeleton, Structure, Scope</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a:rPr>
              <a:t>The following aspects were discussed and not agreed:</a:t>
            </a:r>
            <a:endParaRPr lang="en-US" altLang="zh-CN" sz="1200" dirty="0">
              <a:latin typeface="+mn-lt"/>
            </a:endParaRPr>
          </a:p>
          <a:p>
            <a:pPr marL="779463" lvl="1"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a:rPr>
              <a:t>Concept and background </a:t>
            </a:r>
          </a:p>
          <a:p>
            <a:pPr marL="779463" lvl="1" indent="-171450" defTabSz="1219170" eaLnBrk="1" fontAlgn="auto" hangingPunct="1">
              <a:spcBef>
                <a:spcPts val="0"/>
              </a:spcBef>
              <a:spcAft>
                <a:spcPts val="0"/>
              </a:spcAft>
              <a:buFont typeface="Wingdings" panose="05000000000000000000" pitchFamily="2" charset="2"/>
              <a:buChar char="Ø"/>
              <a:defRPr/>
            </a:pPr>
            <a:r>
              <a:rPr lang="en-US" altLang="zh-CN" sz="1200" dirty="0" err="1">
                <a:solidFill>
                  <a:prstClr val="black"/>
                </a:solidFill>
                <a:latin typeface="Calibri"/>
              </a:rPr>
              <a:t>Usecase</a:t>
            </a:r>
            <a:r>
              <a:rPr lang="en-US" altLang="zh-CN" sz="1200" dirty="0">
                <a:solidFill>
                  <a:prstClr val="black"/>
                </a:solidFill>
                <a:latin typeface="Calibri"/>
              </a:rPr>
              <a:t> and requirement for ARCF data handling</a:t>
            </a:r>
          </a:p>
        </p:txBody>
      </p:sp>
      <p:sp>
        <p:nvSpPr>
          <p:cNvPr id="10" name="文本框 9"/>
          <p:cNvSpPr txBox="1"/>
          <p:nvPr/>
        </p:nvSpPr>
        <p:spPr>
          <a:xfrm>
            <a:off x="143227" y="2572693"/>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3515037203"/>
              </p:ext>
            </p:extLst>
          </p:nvPr>
        </p:nvGraphicFramePr>
        <p:xfrm>
          <a:off x="143227" y="1373899"/>
          <a:ext cx="11681826" cy="863473"/>
        </p:xfrm>
        <a:graphic>
          <a:graphicData uri="http://schemas.openxmlformats.org/drawingml/2006/table">
            <a:tbl>
              <a:tblPr firstRow="1" bandRow="1">
                <a:tableStyleId>{5C22544A-7EE6-4342-B048-85BDC9FD1C3A}</a:tableStyleId>
              </a:tblPr>
              <a:tblGrid>
                <a:gridCol w="569276">
                  <a:extLst>
                    <a:ext uri="{9D8B030D-6E8A-4147-A177-3AD203B41FA5}">
                      <a16:colId xmlns:a16="http://schemas.microsoft.com/office/drawing/2014/main" val="20000"/>
                    </a:ext>
                  </a:extLst>
                </a:gridCol>
                <a:gridCol w="3660714">
                  <a:extLst>
                    <a:ext uri="{9D8B030D-6E8A-4147-A177-3AD203B41FA5}">
                      <a16:colId xmlns:a16="http://schemas.microsoft.com/office/drawing/2014/main" val="20001"/>
                    </a:ext>
                  </a:extLst>
                </a:gridCol>
                <a:gridCol w="1493122">
                  <a:extLst>
                    <a:ext uri="{9D8B030D-6E8A-4147-A177-3AD203B41FA5}">
                      <a16:colId xmlns:a16="http://schemas.microsoft.com/office/drawing/2014/main" val="20002"/>
                    </a:ext>
                  </a:extLst>
                </a:gridCol>
                <a:gridCol w="1051296">
                  <a:extLst>
                    <a:ext uri="{9D8B030D-6E8A-4147-A177-3AD203B41FA5}">
                      <a16:colId xmlns:a16="http://schemas.microsoft.com/office/drawing/2014/main" val="3723773406"/>
                    </a:ext>
                  </a:extLst>
                </a:gridCol>
                <a:gridCol w="1733384">
                  <a:extLst>
                    <a:ext uri="{9D8B030D-6E8A-4147-A177-3AD203B41FA5}">
                      <a16:colId xmlns:a16="http://schemas.microsoft.com/office/drawing/2014/main" val="20003"/>
                    </a:ext>
                  </a:extLst>
                </a:gridCol>
                <a:gridCol w="1017767">
                  <a:extLst>
                    <a:ext uri="{9D8B030D-6E8A-4147-A177-3AD203B41FA5}">
                      <a16:colId xmlns:a16="http://schemas.microsoft.com/office/drawing/2014/main" val="20004"/>
                    </a:ext>
                  </a:extLst>
                </a:gridCol>
                <a:gridCol w="1129085">
                  <a:extLst>
                    <a:ext uri="{9D8B030D-6E8A-4147-A177-3AD203B41FA5}">
                      <a16:colId xmlns:a16="http://schemas.microsoft.com/office/drawing/2014/main" val="20005"/>
                    </a:ext>
                  </a:extLst>
                </a:gridCol>
                <a:gridCol w="1027182">
                  <a:extLst>
                    <a:ext uri="{9D8B030D-6E8A-4147-A177-3AD203B41FA5}">
                      <a16:colId xmlns:a16="http://schemas.microsoft.com/office/drawing/2014/main" val="20006"/>
                    </a:ext>
                  </a:extLst>
                </a:gridCol>
              </a:tblGrid>
              <a:tr h="432049">
                <a:tc>
                  <a:txBody>
                    <a:bodyPr/>
                    <a:lstStyle/>
                    <a:p>
                      <a:pPr algn="ctr">
                        <a:spcAft>
                          <a:spcPts val="0"/>
                        </a:spcAft>
                      </a:pPr>
                      <a:r>
                        <a:rPr lang="en-GB" sz="1200" b="1" kern="1200" dirty="0">
                          <a:solidFill>
                            <a:schemeClr val="lt1"/>
                          </a:solidFill>
                          <a:latin typeface="+mn-lt"/>
                          <a:ea typeface="+mn-ea"/>
                          <a:cs typeface="Arial" panose="020B0604020202020204" pitchFamily="34" charset="0"/>
                        </a:rPr>
                        <a:t>WI code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Arial" panose="020B0604020202020204" pitchFamily="34" charset="0"/>
                        </a:rPr>
                        <a:t>WI</a:t>
                      </a:r>
                      <a:r>
                        <a:rPr lang="en-US" sz="1200" b="1" kern="1200" dirty="0">
                          <a:solidFill>
                            <a:schemeClr val="lt1"/>
                          </a:solidFill>
                          <a:latin typeface="+mn-lt"/>
                          <a:ea typeface="+mn-ea"/>
                          <a:cs typeface="Arial" panose="020B0604020202020204" pitchFamily="34" charset="0"/>
                        </a:rPr>
                        <a:t>/SI</a:t>
                      </a:r>
                      <a:r>
                        <a:rPr lang="en-GB" sz="1200" b="1" kern="1200" dirty="0">
                          <a:solidFill>
                            <a:schemeClr val="lt1"/>
                          </a:solidFill>
                          <a:latin typeface="+mn-lt"/>
                          <a:ea typeface="+mn-ea"/>
                          <a:cs typeface="Arial" panose="020B0604020202020204" pitchFamily="34" charset="0"/>
                        </a:rPr>
                        <a:t> </a:t>
                      </a:r>
                      <a:r>
                        <a:rPr lang="en-US" altLang="zh-CN" sz="1200" b="1" kern="1200" dirty="0">
                          <a:solidFill>
                            <a:schemeClr val="lt1"/>
                          </a:solidFill>
                          <a:latin typeface="+mn-lt"/>
                          <a:ea typeface="+mn-ea"/>
                          <a:cs typeface="Arial" panose="020B0604020202020204" pitchFamily="34" charset="0"/>
                        </a:rPr>
                        <a:t>information</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US" altLang="zh-CN" sz="1200" b="1" kern="1200" dirty="0">
                          <a:solidFill>
                            <a:schemeClr val="lt1"/>
                          </a:solidFill>
                          <a:latin typeface="+mn-lt"/>
                          <a:ea typeface="+mn-ea"/>
                          <a:cs typeface="Arial" panose="020B0604020202020204" pitchFamily="34" charset="0"/>
                        </a:rPr>
                        <a:t>Rapporteur</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sv-SE" sz="1200" b="1" kern="1200" dirty="0">
                          <a:solidFill>
                            <a:schemeClr val="lt1"/>
                          </a:solidFill>
                          <a:latin typeface="+mn-lt"/>
                          <a:ea typeface="+mn-ea"/>
                          <a:cs typeface="Arial" panose="020B0604020202020204" pitchFamily="34" charset="0"/>
                        </a:rPr>
                        <a:t>TS</a:t>
                      </a:r>
                    </a:p>
                  </a:txBody>
                  <a:tcPr marL="9525" marR="9525" marT="9525" marB="9525" anchor="ctr">
                    <a:solidFill>
                      <a:srgbClr val="92D050"/>
                    </a:solidFill>
                  </a:tcPr>
                </a:tc>
                <a:tc>
                  <a:txBody>
                    <a:bodyPr/>
                    <a:lstStyle/>
                    <a:p>
                      <a:pPr algn="ctr">
                        <a:spcAft>
                          <a:spcPts val="0"/>
                        </a:spcAft>
                      </a:pPr>
                      <a:r>
                        <a:rPr lang="en-US" altLang="zh-CN" sz="1200" b="1" kern="1200" dirty="0">
                          <a:solidFill>
                            <a:schemeClr val="lt1"/>
                          </a:solidFill>
                          <a:latin typeface="+mn-lt"/>
                          <a:ea typeface="+mn-ea"/>
                          <a:cs typeface="Arial" panose="020B0604020202020204" pitchFamily="34" charset="0"/>
                        </a:rPr>
                        <a:t>Target date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mn-lt"/>
                          <a:cs typeface="Arial" panose="020B0604020202020204" pitchFamily="34" charset="0"/>
                        </a:rPr>
                        <a:t>Completion</a:t>
                      </a:r>
                      <a:r>
                        <a:rPr lang="sv-SE" sz="1200" dirty="0">
                          <a:latin typeface="+mn-lt"/>
                          <a:cs typeface="Arial" panose="020B0604020202020204" pitchFamily="34" charset="0"/>
                        </a:rPr>
                        <a:t> rate</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mn-lt"/>
                          <a:cs typeface="Arial" panose="020B0604020202020204" pitchFamily="34" charset="0"/>
                        </a:rPr>
                        <a:t>Related</a:t>
                      </a:r>
                      <a:r>
                        <a:rPr lang="sv-SE" altLang="zh-CN" sz="1200" baseline="0" dirty="0">
                          <a:latin typeface="+mn-lt"/>
                          <a:cs typeface="Arial" panose="020B0604020202020204" pitchFamily="34" charset="0"/>
                        </a:rPr>
                        <a:t> groups</a:t>
                      </a:r>
                      <a:endParaRPr lang="sv-SE" sz="1200" dirty="0">
                        <a:latin typeface="+mn-lt"/>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mn-lt"/>
                          <a:cs typeface="Arial" panose="020B0604020202020204" pitchFamily="34" charset="0"/>
                        </a:rPr>
                        <a:t>Related</a:t>
                      </a:r>
                      <a:r>
                        <a:rPr lang="sv-SE" sz="1200" baseline="0" dirty="0">
                          <a:latin typeface="+mn-lt"/>
                          <a:cs typeface="Arial" panose="020B0604020202020204" pitchFamily="34" charset="0"/>
                        </a:rPr>
                        <a:t> </a:t>
                      </a:r>
                      <a:r>
                        <a:rPr lang="en-US" altLang="zh-CN" sz="1200" dirty="0">
                          <a:latin typeface="+mn-lt"/>
                          <a:cs typeface="Arial" panose="020B0604020202020204" pitchFamily="34" charset="0"/>
                        </a:rPr>
                        <a:t>topic</a:t>
                      </a:r>
                      <a:endParaRPr lang="sv-SE" sz="1200" dirty="0">
                        <a:latin typeface="+mn-lt"/>
                        <a:cs typeface="Arial" panose="020B0604020202020204" pitchFamily="34" charset="0"/>
                      </a:endParaRPr>
                    </a:p>
                  </a:txBody>
                  <a:tcPr anchor="ctr">
                    <a:solidFill>
                      <a:srgbClr val="92D050"/>
                    </a:solidFill>
                  </a:tcPr>
                </a:tc>
                <a:extLst>
                  <a:ext uri="{0D108BD9-81ED-4DB2-BD59-A6C34878D82A}">
                    <a16:rowId xmlns:a16="http://schemas.microsoft.com/office/drawing/2014/main" val="10000"/>
                  </a:ext>
                </a:extLst>
              </a:tr>
              <a:tr h="194422">
                <a:tc>
                  <a:txBody>
                    <a:bodyPr/>
                    <a:lstStyle/>
                    <a:p>
                      <a:pPr>
                        <a:lnSpc>
                          <a:spcPct val="150000"/>
                        </a:lnSpc>
                        <a:spcAft>
                          <a:spcPts val="0"/>
                        </a:spcAft>
                      </a:pPr>
                      <a:r>
                        <a:rPr lang="en-US" altLang="zh-CN" sz="900" b="1" kern="1200" dirty="0">
                          <a:solidFill>
                            <a:srgbClr val="000000"/>
                          </a:solidFill>
                          <a:effectLst/>
                          <a:latin typeface="微软雅黑" panose="020B0503020204020204" pitchFamily="34" charset="-122"/>
                          <a:ea typeface="+mn-ea"/>
                          <a:cs typeface="Arial" panose="020B0604020202020204" pitchFamily="34" charset="0"/>
                        </a:rPr>
                        <a:t>RANSC</a:t>
                      </a:r>
                      <a:endParaRPr lang="zh-CN" sz="1050" b="1" dirty="0">
                        <a:effectLst/>
                        <a:latin typeface="Times New Roman" panose="02020603050405020304" pitchFamily="18" charset="0"/>
                        <a:ea typeface="宋体" panose="02010600030101010101" pitchFamily="2" charset="-122"/>
                      </a:endParaRPr>
                    </a:p>
                  </a:txBody>
                  <a:tcPr marL="0" marR="0" marT="0" marB="0">
                    <a:solidFill>
                      <a:schemeClr val="tx2">
                        <a:lumMod val="20000"/>
                        <a:lumOff val="80000"/>
                      </a:schemeClr>
                    </a:solidFill>
                  </a:tcPr>
                </a:tc>
                <a:tc>
                  <a:txBody>
                    <a:bodyPr/>
                    <a:lstStyle/>
                    <a:p>
                      <a:pPr>
                        <a:lnSpc>
                          <a:spcPct val="150000"/>
                        </a:lnSpc>
                        <a:spcAft>
                          <a:spcPts val="0"/>
                        </a:spcAft>
                      </a:pP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Self-Configuration of RAN NEs (RANSC) (SP-211431)</a:t>
                      </a:r>
                    </a:p>
                  </a:txBody>
                  <a:tcPr marL="9525" marR="9525" marT="9525" marB="9525">
                    <a:solidFill>
                      <a:schemeClr val="tx2">
                        <a:lumMod val="20000"/>
                        <a:lumOff val="80000"/>
                      </a:schemeClr>
                    </a:solidFill>
                  </a:tcPr>
                </a:tc>
                <a:tc>
                  <a:txBody>
                    <a:bodyPr/>
                    <a:lstStyle/>
                    <a:p>
                      <a:pPr>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China Mobile, Huawei</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fr-FR"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28.317</a:t>
                      </a:r>
                    </a:p>
                    <a:p>
                      <a:pPr algn="ctr">
                        <a:lnSpc>
                          <a:spcPct val="150000"/>
                        </a:lnSpc>
                        <a:spcAft>
                          <a:spcPts val="0"/>
                        </a:spcAft>
                      </a:pPr>
                      <a:r>
                        <a:rPr lang="fr-FR"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28.313</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SA5#149/ SA#100 (June 2023)</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0-&gt;5%</a:t>
                      </a:r>
                      <a:endParaRPr lang="zh-CN" sz="900" kern="1200" dirty="0">
                        <a:solidFill>
                          <a:srgbClr val="000000"/>
                        </a:solidFill>
                        <a:effectLst/>
                        <a:latin typeface="微软雅黑" panose="020B0503020204020204" pitchFamily="34" charset="-122"/>
                        <a:ea typeface="+mn-ea"/>
                        <a:cs typeface="Arial" panose="020B0604020202020204" pitchFamily="34" charset="0"/>
                      </a:endParaRPr>
                    </a:p>
                  </a:txBody>
                  <a:tcPr marL="114300" marR="114300" marT="0" marB="0">
                    <a:solidFill>
                      <a:schemeClr val="tx2">
                        <a:lumMod val="20000"/>
                        <a:lumOff val="80000"/>
                      </a:schemeClr>
                    </a:solidFill>
                  </a:tcP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bl>
          </a:graphicData>
        </a:graphic>
      </p:graphicFrame>
      <p:sp>
        <p:nvSpPr>
          <p:cNvPr id="7"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2800" kern="0" dirty="0"/>
              <a:t>Rel-18 WI Intelligence and Automation</a:t>
            </a:r>
          </a:p>
        </p:txBody>
      </p:sp>
    </p:spTree>
    <p:extLst>
      <p:ext uri="{BB962C8B-B14F-4D97-AF65-F5344CB8AC3E}">
        <p14:creationId xmlns:p14="http://schemas.microsoft.com/office/powerpoint/2010/main" val="5483235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05574" y="2198391"/>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2600874951"/>
              </p:ext>
            </p:extLst>
          </p:nvPr>
        </p:nvGraphicFramePr>
        <p:xfrm>
          <a:off x="205572" y="1067530"/>
          <a:ext cx="11799392" cy="1676019"/>
        </p:xfrm>
        <a:graphic>
          <a:graphicData uri="http://schemas.openxmlformats.org/drawingml/2006/table">
            <a:tbl>
              <a:tblPr firstRow="1" bandRow="1">
                <a:tableStyleId>{5C22544A-7EE6-4342-B048-85BDC9FD1C3A}</a:tableStyleId>
              </a:tblPr>
              <a:tblGrid>
                <a:gridCol w="812195">
                  <a:extLst>
                    <a:ext uri="{9D8B030D-6E8A-4147-A177-3AD203B41FA5}">
                      <a16:colId xmlns:a16="http://schemas.microsoft.com/office/drawing/2014/main" val="20000"/>
                    </a:ext>
                  </a:extLst>
                </a:gridCol>
                <a:gridCol w="3617843">
                  <a:extLst>
                    <a:ext uri="{9D8B030D-6E8A-4147-A177-3AD203B41FA5}">
                      <a16:colId xmlns:a16="http://schemas.microsoft.com/office/drawing/2014/main" val="20001"/>
                    </a:ext>
                  </a:extLst>
                </a:gridCol>
                <a:gridCol w="1733385">
                  <a:extLst>
                    <a:ext uri="{9D8B030D-6E8A-4147-A177-3AD203B41FA5}">
                      <a16:colId xmlns:a16="http://schemas.microsoft.com/office/drawing/2014/main" val="20002"/>
                    </a:ext>
                  </a:extLst>
                </a:gridCol>
                <a:gridCol w="1359673">
                  <a:extLst>
                    <a:ext uri="{9D8B030D-6E8A-4147-A177-3AD203B41FA5}">
                      <a16:colId xmlns:a16="http://schemas.microsoft.com/office/drawing/2014/main" val="3811641246"/>
                    </a:ext>
                  </a:extLst>
                </a:gridCol>
                <a:gridCol w="1622066">
                  <a:extLst>
                    <a:ext uri="{9D8B030D-6E8A-4147-A177-3AD203B41FA5}">
                      <a16:colId xmlns:a16="http://schemas.microsoft.com/office/drawing/2014/main" val="20003"/>
                    </a:ext>
                  </a:extLst>
                </a:gridCol>
                <a:gridCol w="1089329">
                  <a:extLst>
                    <a:ext uri="{9D8B030D-6E8A-4147-A177-3AD203B41FA5}">
                      <a16:colId xmlns:a16="http://schemas.microsoft.com/office/drawing/2014/main" val="20004"/>
                    </a:ext>
                  </a:extLst>
                </a:gridCol>
                <a:gridCol w="739471">
                  <a:extLst>
                    <a:ext uri="{9D8B030D-6E8A-4147-A177-3AD203B41FA5}">
                      <a16:colId xmlns:a16="http://schemas.microsoft.com/office/drawing/2014/main" val="20005"/>
                    </a:ext>
                  </a:extLst>
                </a:gridCol>
                <a:gridCol w="825430">
                  <a:extLst>
                    <a:ext uri="{9D8B030D-6E8A-4147-A177-3AD203B41FA5}">
                      <a16:colId xmlns:a16="http://schemas.microsoft.com/office/drawing/2014/main" val="20006"/>
                    </a:ext>
                  </a:extLst>
                </a:gridCol>
              </a:tblGrid>
              <a:tr h="419877">
                <a:tc>
                  <a:txBody>
                    <a:bodyPr/>
                    <a:lstStyle/>
                    <a:p>
                      <a:pPr algn="ctr">
                        <a:spcAft>
                          <a:spcPts val="0"/>
                        </a:spcAft>
                      </a:pPr>
                      <a:r>
                        <a:rPr lang="en-GB" sz="1200" b="1" kern="1200" dirty="0">
                          <a:solidFill>
                            <a:schemeClr val="lt1"/>
                          </a:solidFill>
                          <a:latin typeface="+mn-lt"/>
                          <a:ea typeface="+mn-ea"/>
                          <a:cs typeface="Arial" panose="020B0604020202020204" pitchFamily="34" charset="0"/>
                        </a:rPr>
                        <a:t>WI code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Arial" panose="020B0604020202020204" pitchFamily="34" charset="0"/>
                        </a:rPr>
                        <a:t>WI</a:t>
                      </a:r>
                      <a:r>
                        <a:rPr lang="en-US" sz="1200" b="1" kern="1200" dirty="0">
                          <a:solidFill>
                            <a:schemeClr val="lt1"/>
                          </a:solidFill>
                          <a:latin typeface="+mn-lt"/>
                          <a:ea typeface="+mn-ea"/>
                          <a:cs typeface="Arial" panose="020B0604020202020204" pitchFamily="34" charset="0"/>
                        </a:rPr>
                        <a:t>/SI</a:t>
                      </a:r>
                      <a:r>
                        <a:rPr lang="en-GB" sz="1200" b="1" kern="1200" dirty="0">
                          <a:solidFill>
                            <a:schemeClr val="lt1"/>
                          </a:solidFill>
                          <a:latin typeface="+mn-lt"/>
                          <a:ea typeface="+mn-ea"/>
                          <a:cs typeface="Arial" panose="020B0604020202020204" pitchFamily="34" charset="0"/>
                        </a:rPr>
                        <a:t> </a:t>
                      </a:r>
                      <a:r>
                        <a:rPr lang="en-US" altLang="zh-CN" sz="1200" b="1" kern="1200" dirty="0">
                          <a:solidFill>
                            <a:schemeClr val="lt1"/>
                          </a:solidFill>
                          <a:latin typeface="+mn-lt"/>
                          <a:ea typeface="+mn-ea"/>
                          <a:cs typeface="Arial" panose="020B0604020202020204" pitchFamily="34" charset="0"/>
                        </a:rPr>
                        <a:t>information</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sv-SE" sz="1200" b="1" kern="1200" dirty="0">
                          <a:solidFill>
                            <a:schemeClr val="lt1"/>
                          </a:solidFill>
                          <a:latin typeface="+mn-lt"/>
                          <a:ea typeface="+mn-ea"/>
                          <a:cs typeface="Arial" panose="020B0604020202020204" pitchFamily="34" charset="0"/>
                        </a:rPr>
                        <a:t>Rapporteur</a:t>
                      </a:r>
                    </a:p>
                  </a:txBody>
                  <a:tcPr marL="9525" marR="9525" marT="9525" marB="9525" anchor="ctr">
                    <a:solidFill>
                      <a:srgbClr val="92D050"/>
                    </a:solidFill>
                  </a:tcPr>
                </a:tc>
                <a:tc>
                  <a:txBody>
                    <a:bodyPr/>
                    <a:lstStyle/>
                    <a:p>
                      <a:pPr algn="ctr">
                        <a:spcAft>
                          <a:spcPts val="0"/>
                        </a:spcAft>
                      </a:pPr>
                      <a:r>
                        <a:rPr lang="sv-SE" sz="1200" b="1" kern="1200" dirty="0">
                          <a:solidFill>
                            <a:schemeClr val="lt1"/>
                          </a:solidFill>
                          <a:latin typeface="+mn-lt"/>
                          <a:ea typeface="+mn-ea"/>
                          <a:cs typeface="Arial" panose="020B0604020202020204" pitchFamily="34" charset="0"/>
                        </a:rPr>
                        <a:t>TS</a:t>
                      </a:r>
                    </a:p>
                  </a:txBody>
                  <a:tcPr marL="9525" marR="9525" marT="9525" marB="9525" anchor="ctr">
                    <a:solidFill>
                      <a:srgbClr val="92D050"/>
                    </a:solidFill>
                  </a:tcPr>
                </a:tc>
                <a:tc>
                  <a:txBody>
                    <a:bodyPr/>
                    <a:lstStyle/>
                    <a:p>
                      <a:pPr algn="ctr">
                        <a:spcAft>
                          <a:spcPts val="0"/>
                        </a:spcAft>
                      </a:pPr>
                      <a:r>
                        <a:rPr lang="en-US" altLang="zh-CN" sz="1200" b="1" kern="1200" dirty="0">
                          <a:solidFill>
                            <a:schemeClr val="lt1"/>
                          </a:solidFill>
                          <a:latin typeface="+mn-lt"/>
                          <a:ea typeface="+mn-ea"/>
                          <a:cs typeface="Arial" panose="020B0604020202020204" pitchFamily="34" charset="0"/>
                        </a:rPr>
                        <a:t>Target date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mn-lt"/>
                          <a:cs typeface="Arial" panose="020B0604020202020204" pitchFamily="34" charset="0"/>
                        </a:rPr>
                        <a:t>Completion</a:t>
                      </a:r>
                      <a:r>
                        <a:rPr lang="sv-SE" sz="1200" dirty="0">
                          <a:latin typeface="+mn-lt"/>
                          <a:cs typeface="Arial" panose="020B0604020202020204" pitchFamily="34" charset="0"/>
                        </a:rPr>
                        <a:t> rate</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mn-lt"/>
                          <a:cs typeface="Arial" panose="020B0604020202020204" pitchFamily="34" charset="0"/>
                        </a:rPr>
                        <a:t>Related</a:t>
                      </a:r>
                      <a:r>
                        <a:rPr lang="sv-SE" altLang="zh-CN" sz="1200" baseline="0" dirty="0">
                          <a:latin typeface="+mn-lt"/>
                          <a:cs typeface="Arial" panose="020B0604020202020204" pitchFamily="34" charset="0"/>
                        </a:rPr>
                        <a:t> groups</a:t>
                      </a:r>
                      <a:endParaRPr lang="sv-SE" sz="1200" dirty="0">
                        <a:latin typeface="+mn-lt"/>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mn-lt"/>
                          <a:cs typeface="Arial" panose="020B0604020202020204" pitchFamily="34" charset="0"/>
                        </a:rPr>
                        <a:t>Related</a:t>
                      </a:r>
                      <a:r>
                        <a:rPr lang="sv-SE" sz="1200" baseline="0" dirty="0">
                          <a:latin typeface="+mn-lt"/>
                          <a:cs typeface="Arial" panose="020B0604020202020204" pitchFamily="34" charset="0"/>
                        </a:rPr>
                        <a:t> </a:t>
                      </a:r>
                      <a:r>
                        <a:rPr lang="en-US" altLang="zh-CN" sz="1200" dirty="0">
                          <a:latin typeface="+mn-lt"/>
                          <a:cs typeface="Arial" panose="020B0604020202020204" pitchFamily="34" charset="0"/>
                        </a:rPr>
                        <a:t>topic</a:t>
                      </a:r>
                      <a:endParaRPr lang="sv-SE" sz="1200" dirty="0">
                        <a:latin typeface="+mn-lt"/>
                        <a:cs typeface="Arial" panose="020B0604020202020204" pitchFamily="34" charset="0"/>
                      </a:endParaRPr>
                    </a:p>
                  </a:txBody>
                  <a:tcPr anchor="ctr">
                    <a:solidFill>
                      <a:srgbClr val="92D050"/>
                    </a:solidFill>
                  </a:tcPr>
                </a:tc>
                <a:extLst>
                  <a:ext uri="{0D108BD9-81ED-4DB2-BD59-A6C34878D82A}">
                    <a16:rowId xmlns:a16="http://schemas.microsoft.com/office/drawing/2014/main" val="10000"/>
                  </a:ext>
                </a:extLst>
              </a:tr>
              <a:tr h="188945">
                <a:tc>
                  <a:txBody>
                    <a:bodyPr/>
                    <a:lstStyle/>
                    <a:p>
                      <a:pPr algn="just">
                        <a:spcAft>
                          <a:spcPts val="0"/>
                        </a:spcAft>
                      </a:pPr>
                      <a:r>
                        <a:rPr lang="en-US" altLang="zh-CN" sz="1050" b="1" kern="100" dirty="0">
                          <a:effectLst/>
                          <a:latin typeface="Calibri" panose="020F0502020204030204" pitchFamily="34" charset="0"/>
                          <a:ea typeface="+mn-ea"/>
                          <a:cs typeface="Times New Roman" panose="02020603050405020304" pitchFamily="18" charset="0"/>
                        </a:rPr>
                        <a:t>NSRULE</a:t>
                      </a:r>
                      <a:endParaRPr lang="zh-CN" sz="105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9525">
                    <a:solidFill>
                      <a:schemeClr val="tx2">
                        <a:lumMod val="20000"/>
                        <a:lumOff val="80000"/>
                      </a:schemeClr>
                    </a:solidFill>
                  </a:tcPr>
                </a:tc>
                <a:tc>
                  <a:txBody>
                    <a:bodyPr/>
                    <a:lstStyle/>
                    <a:p>
                      <a:pPr>
                        <a:lnSpc>
                          <a:spcPct val="150000"/>
                        </a:lnSpc>
                        <a:spcAft>
                          <a:spcPts val="0"/>
                        </a:spcAft>
                      </a:pP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Network slicing provisioning rules (NSRULE) (SP-211449)</a:t>
                      </a:r>
                    </a:p>
                  </a:txBody>
                  <a:tcPr marL="9525" marR="9525" marT="9525" marB="9525">
                    <a:solidFill>
                      <a:schemeClr val="tx2">
                        <a:lumMod val="20000"/>
                        <a:lumOff val="80000"/>
                      </a:schemeClr>
                    </a:solidFill>
                  </a:tcPr>
                </a:tc>
                <a:tc>
                  <a:txBody>
                    <a:bodyPr/>
                    <a:lstStyle/>
                    <a:p>
                      <a:pPr>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Ericsson</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lnSpc>
                          <a:spcPct val="150000"/>
                        </a:lnSpc>
                        <a:spcAft>
                          <a:spcPts val="0"/>
                        </a:spcAft>
                      </a:pPr>
                      <a:r>
                        <a:rPr lang="fr-FR"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28.531, 28.541</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SA5#145/SA#97(Sep 2022)</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0-&gt;35%</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114300" marR="114300" marT="0" marB="0">
                    <a:solidFill>
                      <a:schemeClr val="tx2">
                        <a:lumMod val="20000"/>
                        <a:lumOff val="80000"/>
                      </a:schemeClr>
                    </a:solidFill>
                  </a:tcP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188945">
                <a:tc>
                  <a:txBody>
                    <a:bodyPr/>
                    <a:lstStyle/>
                    <a:p>
                      <a:pPr algn="just">
                        <a:spcAft>
                          <a:spcPts val="0"/>
                        </a:spcAft>
                      </a:pPr>
                      <a:r>
                        <a:rPr lang="en-US" altLang="zh-CN" sz="1050" b="1" kern="100" dirty="0">
                          <a:effectLst/>
                          <a:latin typeface="Calibri" panose="020F0502020204030204" pitchFamily="34" charset="0"/>
                          <a:ea typeface="+mn-ea"/>
                          <a:cs typeface="Times New Roman" panose="02020603050405020304" pitchFamily="18" charset="0"/>
                        </a:rPr>
                        <a:t>AdNRM_ph2</a:t>
                      </a:r>
                      <a:endParaRPr lang="zh-CN" sz="105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9525">
                    <a:solidFill>
                      <a:schemeClr val="tx2">
                        <a:lumMod val="20000"/>
                        <a:lumOff val="80000"/>
                      </a:schemeClr>
                    </a:solidFill>
                  </a:tcPr>
                </a:tc>
                <a:tc>
                  <a:txBody>
                    <a:bodyPr/>
                    <a:lstStyle/>
                    <a:p>
                      <a:pPr>
                        <a:lnSpc>
                          <a:spcPct val="150000"/>
                        </a:lnSpc>
                        <a:spcAft>
                          <a:spcPts val="0"/>
                        </a:spcAft>
                      </a:pP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Additional NRM features Phase 2 (AdNRM_ph2) (SP-220351)</a:t>
                      </a:r>
                    </a:p>
                  </a:txBody>
                  <a:tcPr marL="9525" marR="9525" marT="9525" marB="9525">
                    <a:solidFill>
                      <a:schemeClr val="tx2">
                        <a:lumMod val="20000"/>
                        <a:lumOff val="80000"/>
                      </a:schemeClr>
                    </a:solidFill>
                  </a:tcPr>
                </a:tc>
                <a:tc>
                  <a:txBody>
                    <a:bodyPr/>
                    <a:lstStyle/>
                    <a:p>
                      <a:pPr>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Nokia, Nokia Shanghai Bell</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lnSpc>
                          <a:spcPct val="150000"/>
                        </a:lnSpc>
                        <a:spcAft>
                          <a:spcPts val="0"/>
                        </a:spcAft>
                      </a:pPr>
                      <a:r>
                        <a:rPr lang="fr-FR"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28.540, 28.541, 28.622, 28.623</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SA5#147/SA#99(Mar 2023)</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0-&gt;7%</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114300" marR="114300" marT="0" marB="0">
                    <a:solidFill>
                      <a:schemeClr val="tx2">
                        <a:lumMod val="20000"/>
                        <a:lumOff val="80000"/>
                      </a:schemeClr>
                    </a:solidFill>
                  </a:tcP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206440">
                <a:tc>
                  <a:txBody>
                    <a:bodyPr/>
                    <a:lstStyle/>
                    <a:p>
                      <a:pPr algn="just">
                        <a:spcAft>
                          <a:spcPts val="0"/>
                        </a:spcAft>
                      </a:pPr>
                      <a:r>
                        <a:rPr lang="en-US" altLang="zh-CN" sz="1050" b="1" kern="100" dirty="0" err="1">
                          <a:solidFill>
                            <a:schemeClr val="tx1"/>
                          </a:solidFill>
                          <a:effectLst/>
                          <a:latin typeface="Calibri" panose="020F0502020204030204" pitchFamily="34" charset="0"/>
                          <a:ea typeface="+mn-ea"/>
                          <a:cs typeface="Times New Roman" panose="02020603050405020304" pitchFamily="18" charset="0"/>
                        </a:rPr>
                        <a:t>eECM</a:t>
                      </a:r>
                      <a:endParaRPr lang="zh-CN" sz="1050" b="1"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9525">
                    <a:solidFill>
                      <a:schemeClr val="tx2">
                        <a:lumMod val="20000"/>
                        <a:lumOff val="80000"/>
                      </a:schemeClr>
                    </a:solidFill>
                  </a:tcPr>
                </a:tc>
                <a:tc>
                  <a:txBody>
                    <a:bodyPr/>
                    <a:lstStyle/>
                    <a:p>
                      <a:pPr>
                        <a:lnSpc>
                          <a:spcPct val="150000"/>
                        </a:lnSpc>
                        <a:spcAft>
                          <a:spcPts val="0"/>
                        </a:spcAft>
                      </a:pP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Enhanced Edge Computing Management (</a:t>
                      </a:r>
                      <a:r>
                        <a:rPr lang="en-US" sz="900" kern="1200" dirty="0" err="1">
                          <a:solidFill>
                            <a:srgbClr val="000000"/>
                          </a:solidFill>
                          <a:effectLst/>
                          <a:latin typeface="微软雅黑" panose="020B0503020204020204" pitchFamily="34" charset="-122"/>
                          <a:ea typeface="宋体" panose="02010600030101010101" pitchFamily="2" charset="-122"/>
                          <a:cs typeface="Arial" panose="020B0604020202020204" pitchFamily="34" charset="0"/>
                        </a:rPr>
                        <a:t>eECM</a:t>
                      </a: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 (SP-220154)</a:t>
                      </a:r>
                    </a:p>
                  </a:txBody>
                  <a:tcPr marL="9525" marR="9525" marT="9525" marB="9525">
                    <a:solidFill>
                      <a:schemeClr val="tx2">
                        <a:lumMod val="20000"/>
                        <a:lumOff val="80000"/>
                      </a:schemeClr>
                    </a:solidFill>
                  </a:tcPr>
                </a:tc>
                <a:tc>
                  <a:txBody>
                    <a:bodyPr/>
                    <a:lstStyle/>
                    <a:p>
                      <a:pPr>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Samsung, Intel</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lnSpc>
                          <a:spcPct val="150000"/>
                        </a:lnSpc>
                        <a:spcAft>
                          <a:spcPts val="0"/>
                        </a:spcAft>
                      </a:pPr>
                      <a:r>
                        <a:rPr lang="fr-FR"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28.531, 28.532, 28.538, 28.541, 28.552, 28.554</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en-US" altLang="zh-CN" sz="900" b="0" kern="1200" dirty="0">
                          <a:solidFill>
                            <a:srgbClr val="000000"/>
                          </a:solidFill>
                          <a:effectLst/>
                          <a:latin typeface="微软雅黑" panose="020B0503020204020204" pitchFamily="34" charset="-122"/>
                          <a:ea typeface="+mn-ea"/>
                          <a:cs typeface="Arial" panose="020B0604020202020204" pitchFamily="34" charset="0"/>
                        </a:rPr>
                        <a:t>SA5#147/SA#99(Mar 2023)</a:t>
                      </a:r>
                    </a:p>
                    <a:p>
                      <a:pPr marL="0" marR="0" lvl="0" indent="0" algn="l" defTabSz="1219170" rtl="0" eaLnBrk="1" fontAlgn="auto" latinLnBrk="0" hangingPunct="1">
                        <a:lnSpc>
                          <a:spcPct val="150000"/>
                        </a:lnSpc>
                        <a:spcBef>
                          <a:spcPts val="0"/>
                        </a:spcBef>
                        <a:spcAft>
                          <a:spcPts val="0"/>
                        </a:spcAft>
                        <a:buClrTx/>
                        <a:buSzTx/>
                        <a:buFontTx/>
                        <a:buNone/>
                        <a:tabLst/>
                        <a:defRPr/>
                      </a:pPr>
                      <a:r>
                        <a:rPr lang="en-US" altLang="zh-CN" sz="900" b="1" kern="1200" dirty="0">
                          <a:solidFill>
                            <a:srgbClr val="000000"/>
                          </a:solidFill>
                          <a:effectLst/>
                          <a:latin typeface="微软雅黑" panose="020B0503020204020204" pitchFamily="34" charset="-122"/>
                          <a:ea typeface="+mn-ea"/>
                          <a:cs typeface="Arial" panose="020B0604020202020204" pitchFamily="34" charset="0"/>
                        </a:rPr>
                        <a:t>-&gt;SA5#149/SA#100 (Jun 2023)</a:t>
                      </a:r>
                      <a:endParaRPr lang="en-US" sz="900" b="1"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0%-&gt;10%</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3"/>
                  </a:ext>
                </a:extLst>
              </a:tr>
            </a:tbl>
          </a:graphicData>
        </a:graphic>
      </p:graphicFrame>
      <p:sp>
        <p:nvSpPr>
          <p:cNvPr id="7" name="矩形 6"/>
          <p:cNvSpPr/>
          <p:nvPr/>
        </p:nvSpPr>
        <p:spPr>
          <a:xfrm>
            <a:off x="205572" y="2934302"/>
            <a:ext cx="11625087" cy="2800767"/>
          </a:xfrm>
          <a:prstGeom prst="rect">
            <a:avLst/>
          </a:prstGeom>
          <a:ln>
            <a:noFill/>
          </a:ln>
        </p:spPr>
        <p:txBody>
          <a:bodyPr wrap="square">
            <a:spAutoFit/>
          </a:bodyPr>
          <a:lstStyle/>
          <a:p>
            <a:pPr lvl="0" defTabSz="1219170" eaLnBrk="1" fontAlgn="auto" hangingPunct="1">
              <a:spcBef>
                <a:spcPts val="0"/>
              </a:spcBef>
              <a:spcAft>
                <a:spcPts val="0"/>
              </a:spcAft>
              <a:defRPr/>
            </a:pPr>
            <a:r>
              <a:rPr lang="en-US" altLang="zh-CN" sz="1100" b="1" dirty="0">
                <a:solidFill>
                  <a:srgbClr val="FF0000"/>
                </a:solidFill>
                <a:latin typeface="+mn-lt"/>
                <a:cs typeface="Arial" charset="0"/>
              </a:rPr>
              <a:t>NSRULE</a:t>
            </a:r>
          </a:p>
          <a:p>
            <a:pPr marL="171450" lvl="0" indent="-171450" defTabSz="1219170">
              <a:buFont typeface="Wingdings" panose="05000000000000000000" pitchFamily="2" charset="2"/>
              <a:buChar char="Ø"/>
              <a:defRPr/>
            </a:pPr>
            <a:r>
              <a:rPr lang="en-US" altLang="zh-CN" sz="1100" dirty="0">
                <a:latin typeface="+mn-lt"/>
              </a:rPr>
              <a:t>The group discussed network slice provisioning rules requirements to support provisioning rules for network slicing and impacts on network slicing resource model. Parts of the proposals were agreed, more work is needed to come to a complete solution. </a:t>
            </a:r>
          </a:p>
          <a:p>
            <a:pPr lvl="0" defTabSz="1219170" eaLnBrk="1" fontAlgn="auto" hangingPunct="1">
              <a:spcBef>
                <a:spcPts val="0"/>
              </a:spcBef>
              <a:spcAft>
                <a:spcPts val="0"/>
              </a:spcAft>
              <a:defRPr/>
            </a:pPr>
            <a:endParaRPr lang="en-US" altLang="zh-CN" sz="1100" b="1" dirty="0">
              <a:solidFill>
                <a:srgbClr val="FF0000"/>
              </a:solidFill>
              <a:latin typeface="+mn-lt"/>
              <a:cs typeface="Arial" charset="0"/>
            </a:endParaRPr>
          </a:p>
          <a:p>
            <a:pPr lvl="0" defTabSz="1219170" eaLnBrk="1" fontAlgn="auto" hangingPunct="1">
              <a:spcBef>
                <a:spcPts val="0"/>
              </a:spcBef>
              <a:spcAft>
                <a:spcPts val="0"/>
              </a:spcAft>
              <a:defRPr/>
            </a:pPr>
            <a:r>
              <a:rPr lang="en-US" altLang="zh-CN" sz="1100" b="1" dirty="0">
                <a:solidFill>
                  <a:srgbClr val="FF0000"/>
                </a:solidFill>
                <a:latin typeface="+mn-lt"/>
                <a:cs typeface="Arial" charset="0"/>
              </a:rPr>
              <a:t>AdNRM_ph2</a:t>
            </a:r>
          </a:p>
          <a:p>
            <a:pPr marL="171450" indent="-171450" defTabSz="1219170">
              <a:buFont typeface="Wingdings" panose="05000000000000000000" pitchFamily="2" charset="2"/>
              <a:buChar char="Ø"/>
              <a:defRPr/>
            </a:pPr>
            <a:r>
              <a:rPr lang="en-US" altLang="zh-CN" sz="1100" dirty="0">
                <a:latin typeface="+mn-lt"/>
              </a:rPr>
              <a:t>A CR on Access specific slice configuration agreed; </a:t>
            </a:r>
          </a:p>
          <a:p>
            <a:pPr marL="171450" indent="-171450" defTabSz="1219170">
              <a:buFont typeface="Wingdings" panose="05000000000000000000" pitchFamily="2" charset="2"/>
              <a:buChar char="Ø"/>
              <a:defRPr/>
            </a:pPr>
            <a:r>
              <a:rPr lang="en-US" altLang="zh-CN" sz="1100" dirty="0">
                <a:latin typeface="+mn-lt"/>
              </a:rPr>
              <a:t>DP on enhanced QoS model endorsed</a:t>
            </a:r>
          </a:p>
          <a:p>
            <a:pPr marL="171450" indent="-171450" defTabSz="1219170">
              <a:buFont typeface="Wingdings" panose="05000000000000000000" pitchFamily="2" charset="2"/>
              <a:buChar char="Ø"/>
              <a:defRPr/>
            </a:pPr>
            <a:r>
              <a:rPr lang="en-US" sz="1100" dirty="0">
                <a:latin typeface="+mn-lt"/>
              </a:rPr>
              <a:t>DP to add BWP Set configuration support in NRM</a:t>
            </a:r>
            <a:r>
              <a:rPr lang="en-US" altLang="zh-CN" sz="1100" dirty="0">
                <a:latin typeface="+mn-lt"/>
              </a:rPr>
              <a:t> endorsed </a:t>
            </a:r>
          </a:p>
          <a:p>
            <a:pPr lvl="0" defTabSz="1219170" eaLnBrk="1" fontAlgn="auto" hangingPunct="1">
              <a:spcBef>
                <a:spcPts val="0"/>
              </a:spcBef>
              <a:spcAft>
                <a:spcPts val="0"/>
              </a:spcAft>
              <a:defRPr/>
            </a:pPr>
            <a:endParaRPr lang="en-US" altLang="zh-CN" sz="1100" b="1" dirty="0">
              <a:solidFill>
                <a:srgbClr val="FF0000"/>
              </a:solidFill>
              <a:latin typeface="+mn-lt"/>
              <a:cs typeface="Arial" charset="0"/>
            </a:endParaRPr>
          </a:p>
          <a:p>
            <a:pPr lvl="0" defTabSz="1219170" eaLnBrk="1" fontAlgn="auto" hangingPunct="1">
              <a:spcBef>
                <a:spcPts val="0"/>
              </a:spcBef>
              <a:spcAft>
                <a:spcPts val="0"/>
              </a:spcAft>
              <a:defRPr/>
            </a:pPr>
            <a:r>
              <a:rPr lang="en-US" altLang="zh-CN" sz="1100" b="1" dirty="0" err="1">
                <a:solidFill>
                  <a:srgbClr val="FF0000"/>
                </a:solidFill>
                <a:latin typeface="+mn-lt"/>
                <a:cs typeface="Arial" charset="0"/>
              </a:rPr>
              <a:t>eECM</a:t>
            </a:r>
            <a:endParaRPr lang="en-US" altLang="zh-CN" sz="1100" b="1" dirty="0">
              <a:solidFill>
                <a:srgbClr val="FF0000"/>
              </a:solidFill>
              <a:latin typeface="+mn-lt"/>
              <a:cs typeface="Arial" charset="0"/>
            </a:endParaRPr>
          </a:p>
          <a:p>
            <a:pPr marL="171450" indent="-171450">
              <a:buFont typeface="Wingdings" panose="05000000000000000000" pitchFamily="2" charset="2"/>
              <a:buChar char="Ø"/>
            </a:pPr>
            <a:r>
              <a:rPr lang="en-US" altLang="zh-CN" sz="1100" dirty="0">
                <a:latin typeface="+mn-lt"/>
              </a:rPr>
              <a:t>Additional procedure for query and update got agreed.</a:t>
            </a:r>
          </a:p>
          <a:p>
            <a:pPr marL="171450" indent="-171450">
              <a:buFont typeface="Wingdings" panose="05000000000000000000" pitchFamily="2" charset="2"/>
              <a:buChar char="Ø"/>
            </a:pPr>
            <a:r>
              <a:rPr lang="en-US" altLang="zh-CN" sz="1100" dirty="0">
                <a:latin typeface="+mn-lt"/>
              </a:rPr>
              <a:t>Changes to </a:t>
            </a:r>
            <a:r>
              <a:rPr lang="en-US" altLang="zh-CN" sz="1100" dirty="0" err="1">
                <a:latin typeface="+mn-lt"/>
              </a:rPr>
              <a:t>EESFunction</a:t>
            </a:r>
            <a:r>
              <a:rPr lang="en-US" altLang="zh-CN" sz="1100" dirty="0">
                <a:latin typeface="+mn-lt"/>
              </a:rPr>
              <a:t> IOC was conditionally approved. </a:t>
            </a:r>
          </a:p>
          <a:p>
            <a:pPr marL="171450" indent="-171450">
              <a:buFont typeface="Wingdings" panose="05000000000000000000" pitchFamily="2" charset="2"/>
              <a:buChar char="Ø"/>
            </a:pPr>
            <a:r>
              <a:rPr lang="en-US" altLang="zh-CN" sz="1100" dirty="0">
                <a:latin typeface="+mn-lt"/>
              </a:rPr>
              <a:t>The contribution augmenting </a:t>
            </a:r>
            <a:r>
              <a:rPr lang="en-US" altLang="zh-CN" sz="1100" dirty="0" err="1">
                <a:latin typeface="+mn-lt"/>
              </a:rPr>
              <a:t>EESFunction</a:t>
            </a:r>
            <a:r>
              <a:rPr lang="en-US" altLang="zh-CN" sz="1100" dirty="0">
                <a:latin typeface="+mn-lt"/>
              </a:rPr>
              <a:t> and </a:t>
            </a:r>
            <a:r>
              <a:rPr lang="en-US" altLang="zh-CN" sz="1100" dirty="0" err="1">
                <a:latin typeface="+mn-lt"/>
              </a:rPr>
              <a:t>EASFunction</a:t>
            </a:r>
            <a:r>
              <a:rPr lang="en-US" altLang="zh-CN" sz="1100" dirty="0">
                <a:latin typeface="+mn-lt"/>
              </a:rPr>
              <a:t> IOC was agreed. </a:t>
            </a:r>
          </a:p>
          <a:p>
            <a:pPr marL="171450" lvl="0" indent="-171450" defTabSz="1219170">
              <a:buFont typeface="Wingdings" panose="05000000000000000000" pitchFamily="2" charset="2"/>
              <a:buChar char="Ø"/>
              <a:defRPr/>
            </a:pPr>
            <a:r>
              <a:rPr lang="en-US" altLang="zh-CN" sz="1100" dirty="0">
                <a:latin typeface="+mn-lt"/>
              </a:rPr>
              <a:t>Group discussed contribution on adding asynchronous support to the procedures in 28.538. The discussion did not conclude and will continue in next meeting.</a:t>
            </a:r>
          </a:p>
          <a:p>
            <a:pPr marL="171450" indent="-171450">
              <a:buFont typeface="Wingdings" panose="05000000000000000000" pitchFamily="2" charset="2"/>
              <a:buChar char="Ø"/>
            </a:pPr>
            <a:endParaRPr lang="en-US" altLang="zh-CN" sz="1100" dirty="0">
              <a:latin typeface="+mn-lt"/>
            </a:endParaRPr>
          </a:p>
          <a:p>
            <a:pPr lvl="0" defTabSz="1219170" eaLnBrk="1" fontAlgn="auto" hangingPunct="1">
              <a:spcBef>
                <a:spcPts val="0"/>
              </a:spcBef>
              <a:spcAft>
                <a:spcPts val="0"/>
              </a:spcAft>
              <a:defRPr/>
            </a:pPr>
            <a:endParaRPr lang="en-US" altLang="zh-CN" sz="1100" b="1" dirty="0">
              <a:solidFill>
                <a:srgbClr val="FF0000"/>
              </a:solidFill>
              <a:latin typeface="+mn-lt"/>
              <a:cs typeface="Arial" charset="0"/>
            </a:endParaRPr>
          </a:p>
        </p:txBody>
      </p:sp>
      <p:sp>
        <p:nvSpPr>
          <p:cNvPr id="6"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2800" kern="0" dirty="0"/>
              <a:t>Rel-18 WI Management Architecture and Mechanisms</a:t>
            </a:r>
            <a:endParaRPr lang="sv-SE" sz="2800" kern="0" dirty="0"/>
          </a:p>
        </p:txBody>
      </p:sp>
    </p:spTree>
    <p:extLst>
      <p:ext uri="{BB962C8B-B14F-4D97-AF65-F5344CB8AC3E}">
        <p14:creationId xmlns:p14="http://schemas.microsoft.com/office/powerpoint/2010/main" val="1007230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94127" y="2458417"/>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705713273"/>
              </p:ext>
            </p:extLst>
          </p:nvPr>
        </p:nvGraphicFramePr>
        <p:xfrm>
          <a:off x="194127" y="1347057"/>
          <a:ext cx="11681825" cy="863473"/>
        </p:xfrm>
        <a:graphic>
          <a:graphicData uri="http://schemas.openxmlformats.org/drawingml/2006/table">
            <a:tbl>
              <a:tblPr firstRow="1" bandRow="1">
                <a:tableStyleId>{5C22544A-7EE6-4342-B048-85BDC9FD1C3A}</a:tableStyleId>
              </a:tblPr>
              <a:tblGrid>
                <a:gridCol w="942910">
                  <a:extLst>
                    <a:ext uri="{9D8B030D-6E8A-4147-A177-3AD203B41FA5}">
                      <a16:colId xmlns:a16="http://schemas.microsoft.com/office/drawing/2014/main" val="20000"/>
                    </a:ext>
                  </a:extLst>
                </a:gridCol>
                <a:gridCol w="3729161">
                  <a:extLst>
                    <a:ext uri="{9D8B030D-6E8A-4147-A177-3AD203B41FA5}">
                      <a16:colId xmlns:a16="http://schemas.microsoft.com/office/drawing/2014/main" val="20001"/>
                    </a:ext>
                  </a:extLst>
                </a:gridCol>
                <a:gridCol w="1288112">
                  <a:extLst>
                    <a:ext uri="{9D8B030D-6E8A-4147-A177-3AD203B41FA5}">
                      <a16:colId xmlns:a16="http://schemas.microsoft.com/office/drawing/2014/main" val="20002"/>
                    </a:ext>
                  </a:extLst>
                </a:gridCol>
                <a:gridCol w="1574358">
                  <a:extLst>
                    <a:ext uri="{9D8B030D-6E8A-4147-A177-3AD203B41FA5}">
                      <a16:colId xmlns:a16="http://schemas.microsoft.com/office/drawing/2014/main" val="3744663979"/>
                    </a:ext>
                  </a:extLst>
                </a:gridCol>
                <a:gridCol w="1661822">
                  <a:extLst>
                    <a:ext uri="{9D8B030D-6E8A-4147-A177-3AD203B41FA5}">
                      <a16:colId xmlns:a16="http://schemas.microsoft.com/office/drawing/2014/main" val="20003"/>
                    </a:ext>
                  </a:extLst>
                </a:gridCol>
                <a:gridCol w="930303">
                  <a:extLst>
                    <a:ext uri="{9D8B030D-6E8A-4147-A177-3AD203B41FA5}">
                      <a16:colId xmlns:a16="http://schemas.microsoft.com/office/drawing/2014/main" val="20004"/>
                    </a:ext>
                  </a:extLst>
                </a:gridCol>
                <a:gridCol w="818984">
                  <a:extLst>
                    <a:ext uri="{9D8B030D-6E8A-4147-A177-3AD203B41FA5}">
                      <a16:colId xmlns:a16="http://schemas.microsoft.com/office/drawing/2014/main" val="20005"/>
                    </a:ext>
                  </a:extLst>
                </a:gridCol>
                <a:gridCol w="736175">
                  <a:extLst>
                    <a:ext uri="{9D8B030D-6E8A-4147-A177-3AD203B41FA5}">
                      <a16:colId xmlns:a16="http://schemas.microsoft.com/office/drawing/2014/main" val="20006"/>
                    </a:ext>
                  </a:extLst>
                </a:gridCol>
              </a:tblGrid>
              <a:tr h="432049">
                <a:tc>
                  <a:txBody>
                    <a:bodyPr/>
                    <a:lstStyle/>
                    <a:p>
                      <a:pPr algn="ctr">
                        <a:spcAft>
                          <a:spcPts val="0"/>
                        </a:spcAft>
                      </a:pPr>
                      <a:r>
                        <a:rPr lang="en-GB" sz="1200" b="1" kern="1200" dirty="0">
                          <a:solidFill>
                            <a:schemeClr val="lt1"/>
                          </a:solidFill>
                          <a:latin typeface="+mn-lt"/>
                          <a:ea typeface="+mn-ea"/>
                          <a:cs typeface="Arial" panose="020B0604020202020204" pitchFamily="34" charset="0"/>
                        </a:rPr>
                        <a:t>WI code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Arial" panose="020B0604020202020204" pitchFamily="34" charset="0"/>
                        </a:rPr>
                        <a:t>WI</a:t>
                      </a:r>
                      <a:r>
                        <a:rPr lang="en-US" sz="1200" b="1" kern="1200" dirty="0">
                          <a:solidFill>
                            <a:schemeClr val="lt1"/>
                          </a:solidFill>
                          <a:latin typeface="+mn-lt"/>
                          <a:ea typeface="+mn-ea"/>
                          <a:cs typeface="Arial" panose="020B0604020202020204" pitchFamily="34" charset="0"/>
                        </a:rPr>
                        <a:t>/SI</a:t>
                      </a:r>
                      <a:r>
                        <a:rPr lang="en-GB" sz="1200" b="1" kern="1200" dirty="0">
                          <a:solidFill>
                            <a:schemeClr val="lt1"/>
                          </a:solidFill>
                          <a:latin typeface="+mn-lt"/>
                          <a:ea typeface="+mn-ea"/>
                          <a:cs typeface="Arial" panose="020B0604020202020204" pitchFamily="34" charset="0"/>
                        </a:rPr>
                        <a:t> </a:t>
                      </a:r>
                      <a:r>
                        <a:rPr lang="en-US" altLang="zh-CN" sz="1200" b="1" kern="1200" dirty="0">
                          <a:solidFill>
                            <a:schemeClr val="lt1"/>
                          </a:solidFill>
                          <a:latin typeface="+mn-lt"/>
                          <a:ea typeface="+mn-ea"/>
                          <a:cs typeface="Arial" panose="020B0604020202020204" pitchFamily="34" charset="0"/>
                        </a:rPr>
                        <a:t>information</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US" altLang="zh-CN" sz="1200" b="1" kern="1200" dirty="0">
                          <a:solidFill>
                            <a:schemeClr val="lt1"/>
                          </a:solidFill>
                          <a:latin typeface="+mn-lt"/>
                          <a:ea typeface="+mn-ea"/>
                          <a:cs typeface="Arial" panose="020B0604020202020204" pitchFamily="34" charset="0"/>
                        </a:rPr>
                        <a:t>Rapporteur</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sv-SE" sz="1200" b="1" kern="1200" dirty="0">
                          <a:solidFill>
                            <a:schemeClr val="lt1"/>
                          </a:solidFill>
                          <a:latin typeface="+mn-lt"/>
                          <a:ea typeface="+mn-ea"/>
                          <a:cs typeface="Arial" panose="020B0604020202020204" pitchFamily="34" charset="0"/>
                        </a:rPr>
                        <a:t>TS</a:t>
                      </a:r>
                    </a:p>
                  </a:txBody>
                  <a:tcPr marL="9525" marR="9525" marT="9525" marB="9525" anchor="ctr">
                    <a:solidFill>
                      <a:srgbClr val="92D050"/>
                    </a:solidFill>
                  </a:tcPr>
                </a:tc>
                <a:tc>
                  <a:txBody>
                    <a:bodyPr/>
                    <a:lstStyle/>
                    <a:p>
                      <a:pPr algn="ctr">
                        <a:spcAft>
                          <a:spcPts val="0"/>
                        </a:spcAft>
                      </a:pPr>
                      <a:r>
                        <a:rPr lang="en-US" altLang="zh-CN" sz="1200" b="1" kern="1200" dirty="0">
                          <a:solidFill>
                            <a:schemeClr val="lt1"/>
                          </a:solidFill>
                          <a:latin typeface="+mn-lt"/>
                          <a:ea typeface="+mn-ea"/>
                          <a:cs typeface="Arial" panose="020B0604020202020204" pitchFamily="34" charset="0"/>
                        </a:rPr>
                        <a:t>Target date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mn-lt"/>
                          <a:cs typeface="Arial" panose="020B0604020202020204" pitchFamily="34" charset="0"/>
                        </a:rPr>
                        <a:t>Completion</a:t>
                      </a:r>
                      <a:r>
                        <a:rPr lang="sv-SE" sz="1200" dirty="0">
                          <a:latin typeface="+mn-lt"/>
                          <a:cs typeface="Arial" panose="020B0604020202020204" pitchFamily="34" charset="0"/>
                        </a:rPr>
                        <a:t> rate</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mn-lt"/>
                          <a:cs typeface="Arial" panose="020B0604020202020204" pitchFamily="34" charset="0"/>
                        </a:rPr>
                        <a:t>Related</a:t>
                      </a:r>
                      <a:r>
                        <a:rPr lang="sv-SE" altLang="zh-CN" sz="1200" baseline="0" dirty="0">
                          <a:latin typeface="+mn-lt"/>
                          <a:cs typeface="Arial" panose="020B0604020202020204" pitchFamily="34" charset="0"/>
                        </a:rPr>
                        <a:t> groups</a:t>
                      </a:r>
                      <a:endParaRPr lang="sv-SE" sz="1200" dirty="0">
                        <a:latin typeface="+mn-lt"/>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mn-lt"/>
                          <a:cs typeface="Arial" panose="020B0604020202020204" pitchFamily="34" charset="0"/>
                        </a:rPr>
                        <a:t>Related</a:t>
                      </a:r>
                      <a:r>
                        <a:rPr lang="sv-SE" sz="1200" baseline="0" dirty="0">
                          <a:latin typeface="+mn-lt"/>
                          <a:cs typeface="Arial" panose="020B0604020202020204" pitchFamily="34" charset="0"/>
                        </a:rPr>
                        <a:t> </a:t>
                      </a:r>
                      <a:r>
                        <a:rPr lang="en-US" altLang="zh-CN" sz="1200" dirty="0">
                          <a:latin typeface="+mn-lt"/>
                          <a:cs typeface="Arial" panose="020B0604020202020204" pitchFamily="34" charset="0"/>
                        </a:rPr>
                        <a:t>topic</a:t>
                      </a:r>
                      <a:endParaRPr lang="sv-SE" sz="1200" dirty="0">
                        <a:latin typeface="+mn-lt"/>
                        <a:cs typeface="Arial" panose="020B0604020202020204" pitchFamily="34" charset="0"/>
                      </a:endParaRPr>
                    </a:p>
                  </a:txBody>
                  <a:tcPr anchor="ctr">
                    <a:solidFill>
                      <a:srgbClr val="92D050"/>
                    </a:solidFill>
                  </a:tcPr>
                </a:tc>
                <a:extLst>
                  <a:ext uri="{0D108BD9-81ED-4DB2-BD59-A6C34878D82A}">
                    <a16:rowId xmlns:a16="http://schemas.microsoft.com/office/drawing/2014/main" val="10000"/>
                  </a:ext>
                </a:extLst>
              </a:tr>
              <a:tr h="194422">
                <a:tc>
                  <a:txBody>
                    <a:bodyPr/>
                    <a:lstStyle/>
                    <a:p>
                      <a:pPr algn="just">
                        <a:spcAft>
                          <a:spcPts val="0"/>
                        </a:spcAft>
                      </a:pPr>
                      <a:r>
                        <a:rPr lang="en-US" altLang="zh-CN" sz="1050" b="1" kern="100" dirty="0">
                          <a:effectLst/>
                          <a:latin typeface="Calibri" panose="020F0502020204030204" pitchFamily="34" charset="0"/>
                          <a:ea typeface="+mn-ea"/>
                          <a:cs typeface="Times New Roman" panose="02020603050405020304" pitchFamily="18" charset="0"/>
                        </a:rPr>
                        <a:t>EE5GPLUS_Ph2</a:t>
                      </a:r>
                      <a:endParaRPr lang="zh-CN" sz="105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9525">
                    <a:solidFill>
                      <a:schemeClr val="tx2">
                        <a:lumMod val="20000"/>
                        <a:lumOff val="80000"/>
                      </a:schemeClr>
                    </a:solidFill>
                  </a:tcPr>
                </a:tc>
                <a:tc>
                  <a:txBody>
                    <a:bodyPr/>
                    <a:lstStyle/>
                    <a:p>
                      <a:pPr>
                        <a:lnSpc>
                          <a:spcPct val="150000"/>
                        </a:lnSpc>
                        <a:spcAft>
                          <a:spcPts val="0"/>
                        </a:spcAft>
                      </a:pP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Enhancements of EE for 5G Phase 2 ( EE5GPLUS_Ph2) (SP-211441)</a:t>
                      </a:r>
                    </a:p>
                  </a:txBody>
                  <a:tcPr marL="9525" marR="9525" marT="9525" marB="9525">
                    <a:solidFill>
                      <a:schemeClr val="tx2">
                        <a:lumMod val="20000"/>
                        <a:lumOff val="80000"/>
                      </a:schemeClr>
                    </a:solidFill>
                  </a:tcPr>
                </a:tc>
                <a:tc>
                  <a:txBody>
                    <a:bodyPr/>
                    <a:lstStyle/>
                    <a:p>
                      <a:pPr algn="l">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Orange</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lnSpc>
                          <a:spcPct val="150000"/>
                        </a:lnSpc>
                        <a:spcAft>
                          <a:spcPts val="0"/>
                        </a:spcAft>
                      </a:pPr>
                      <a:r>
                        <a:rPr lang="fr-FR"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28.310, 28.541, 28.552, 28.554</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SA5#149/June 2023(SA#100)</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0-&gt;0%</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114300" marR="114300" marT="0" marB="0">
                    <a:solidFill>
                      <a:schemeClr val="tx2">
                        <a:lumMod val="20000"/>
                        <a:lumOff val="80000"/>
                      </a:schemeClr>
                    </a:solidFill>
                  </a:tcP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bl>
          </a:graphicData>
        </a:graphic>
      </p:graphicFrame>
      <p:sp>
        <p:nvSpPr>
          <p:cNvPr id="7" name="矩形 6"/>
          <p:cNvSpPr/>
          <p:nvPr/>
        </p:nvSpPr>
        <p:spPr>
          <a:xfrm>
            <a:off x="194127" y="2748515"/>
            <a:ext cx="5663600" cy="430887"/>
          </a:xfrm>
          <a:prstGeom prst="rect">
            <a:avLst/>
          </a:prstGeom>
          <a:ln>
            <a:noFill/>
          </a:ln>
        </p:spPr>
        <p:txBody>
          <a:bodyPr wrap="square">
            <a:spAutoFit/>
          </a:bodyPr>
          <a:lstStyle/>
          <a:p>
            <a:pPr lvl="0" defTabSz="1219170" eaLnBrk="1" fontAlgn="auto" hangingPunct="1">
              <a:spcBef>
                <a:spcPts val="0"/>
              </a:spcBef>
              <a:spcAft>
                <a:spcPts val="0"/>
              </a:spcAft>
              <a:defRPr/>
            </a:pPr>
            <a:r>
              <a:rPr lang="en-US" altLang="zh-CN" sz="1100" b="1" dirty="0">
                <a:solidFill>
                  <a:srgbClr val="FF0000"/>
                </a:solidFill>
                <a:latin typeface="+mn-lt"/>
                <a:cs typeface="Arial" charset="0"/>
              </a:rPr>
              <a:t>EE5GPLUS_Ph2</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latin typeface="+mn-lt"/>
              </a:rPr>
              <a:t>No contributions submitted so far.</a:t>
            </a:r>
            <a:endParaRPr lang="en-US" altLang="zh-CN" sz="1100" b="1" dirty="0">
              <a:solidFill>
                <a:srgbClr val="FF0000"/>
              </a:solidFill>
              <a:latin typeface="+mn-lt"/>
              <a:cs typeface="Arial" charset="0"/>
            </a:endParaRPr>
          </a:p>
        </p:txBody>
      </p:sp>
      <p:sp>
        <p:nvSpPr>
          <p:cNvPr id="6"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2800" kern="0" dirty="0"/>
              <a:t>Rel-18 SI Support of New Services</a:t>
            </a:r>
          </a:p>
        </p:txBody>
      </p:sp>
    </p:spTree>
    <p:extLst>
      <p:ext uri="{BB962C8B-B14F-4D97-AF65-F5344CB8AC3E}">
        <p14:creationId xmlns:p14="http://schemas.microsoft.com/office/powerpoint/2010/main" val="4168270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981118" y="1389764"/>
            <a:ext cx="10229764" cy="4078471"/>
          </a:xfrm>
        </p:spPr>
        <p:txBody>
          <a:bodyPr/>
          <a:lstStyle/>
          <a:p>
            <a:pPr>
              <a:lnSpc>
                <a:spcPct val="90000"/>
              </a:lnSpc>
              <a:spcBef>
                <a:spcPct val="10000"/>
              </a:spcBef>
            </a:pPr>
            <a:r>
              <a:rPr lang="en-GB" altLang="zh-CN" sz="2000" dirty="0">
                <a:cs typeface="Times New Roman" pitchFamily="18" charset="0"/>
              </a:rPr>
              <a:t>SA5		</a:t>
            </a:r>
            <a:endParaRPr lang="en-GB" altLang="zh-CN" sz="2000" dirty="0">
              <a:solidFill>
                <a:srgbClr val="FF0000"/>
              </a:solidFill>
              <a:cs typeface="Times New Roman" pitchFamily="18" charset="0"/>
            </a:endParaRPr>
          </a:p>
          <a:p>
            <a:pPr>
              <a:lnSpc>
                <a:spcPct val="90000"/>
              </a:lnSpc>
              <a:buNone/>
            </a:pPr>
            <a:r>
              <a:rPr lang="en-GB" altLang="zh-CN" sz="2000" dirty="0">
                <a:cs typeface="Times New Roman" pitchFamily="18" charset="0"/>
              </a:rPr>
              <a:t>	Thomas Tovinger (Ericsson) 			Chair 	since 08/2015</a:t>
            </a:r>
            <a:br>
              <a:rPr lang="en-GB" altLang="zh-CN" sz="2000" dirty="0">
                <a:cs typeface="Times New Roman" pitchFamily="18" charset="0"/>
              </a:rPr>
            </a:br>
            <a:r>
              <a:rPr lang="de-DE" altLang="de-DE" sz="2000" dirty="0"/>
              <a:t>Zou Lan (Huawei)	</a:t>
            </a:r>
            <a:r>
              <a:rPr lang="en-GB" altLang="zh-CN" sz="2000" dirty="0">
                <a:cs typeface="Times New Roman" pitchFamily="18" charset="0"/>
              </a:rPr>
              <a:t> 			VC 	s</a:t>
            </a:r>
            <a:r>
              <a:rPr lang="en-GB" sz="2000" dirty="0">
                <a:ea typeface="宋体" pitchFamily="2" charset="-122"/>
                <a:cs typeface="Times New Roman" pitchFamily="18" charset="0"/>
              </a:rPr>
              <a:t>ince 0</a:t>
            </a:r>
            <a:r>
              <a:rPr lang="en-GB" altLang="zh-CN" sz="2000" dirty="0">
                <a:cs typeface="Times New Roman" pitchFamily="18" charset="0"/>
              </a:rPr>
              <a:t>8/2019</a:t>
            </a:r>
            <a:br>
              <a:rPr lang="en-GB" altLang="zh-CN" sz="2000" dirty="0">
                <a:cs typeface="Times New Roman" pitchFamily="18" charset="0"/>
              </a:rPr>
            </a:br>
            <a:r>
              <a:rPr lang="en-GB" altLang="zh-CN" sz="2000" dirty="0">
                <a:cs typeface="Times New Roman" pitchFamily="18" charset="0"/>
              </a:rPr>
              <a:t>Gerald Görmer (</a:t>
            </a:r>
            <a:r>
              <a:rPr lang="en-GB" sz="2000" dirty="0">
                <a:cs typeface="Times New Roman" pitchFamily="18" charset="0"/>
              </a:rPr>
              <a:t>MATRIXX Software</a:t>
            </a:r>
            <a:r>
              <a:rPr lang="en-GB" altLang="zh-CN" sz="2000" dirty="0">
                <a:cs typeface="Times New Roman" pitchFamily="18" charset="0"/>
              </a:rPr>
              <a:t>) 		VC 	s</a:t>
            </a:r>
            <a:r>
              <a:rPr lang="en-GB" sz="2000" dirty="0">
                <a:ea typeface="宋体" pitchFamily="2" charset="-122"/>
                <a:cs typeface="Times New Roman" pitchFamily="18" charset="0"/>
              </a:rPr>
              <a:t>ince 0</a:t>
            </a:r>
            <a:r>
              <a:rPr lang="en-GB" altLang="zh-CN" sz="2000" dirty="0">
                <a:cs typeface="Times New Roman" pitchFamily="18" charset="0"/>
              </a:rPr>
              <a:t>8/2021</a:t>
            </a:r>
          </a:p>
          <a:p>
            <a:pPr>
              <a:lnSpc>
                <a:spcPct val="90000"/>
              </a:lnSpc>
              <a:buNone/>
            </a:pPr>
            <a:r>
              <a:rPr lang="fi-FI" sz="2000" kern="0" dirty="0"/>
              <a:t>	Secretary: Mirko Cano (MCC Support)</a:t>
            </a:r>
            <a:endParaRPr lang="en-GB" altLang="zh-CN" sz="2000" dirty="0">
              <a:cs typeface="Times New Roman" pitchFamily="18" charset="0"/>
            </a:endParaRPr>
          </a:p>
          <a:p>
            <a:pPr lvl="1">
              <a:lnSpc>
                <a:spcPct val="90000"/>
              </a:lnSpc>
            </a:pPr>
            <a:endParaRPr lang="en-GB" altLang="zh-CN" sz="2000" dirty="0">
              <a:cs typeface="Times New Roman" pitchFamily="18" charset="0"/>
            </a:endParaRPr>
          </a:p>
          <a:p>
            <a:pPr lvl="1">
              <a:lnSpc>
                <a:spcPct val="90000"/>
              </a:lnSpc>
            </a:pPr>
            <a:r>
              <a:rPr lang="en-GB" altLang="zh-CN" sz="2000" dirty="0">
                <a:cs typeface="Times New Roman" pitchFamily="18" charset="0"/>
              </a:rPr>
              <a:t>Charging Sub-Working Group (SWG)</a:t>
            </a:r>
          </a:p>
          <a:p>
            <a:pPr>
              <a:lnSpc>
                <a:spcPct val="90000"/>
              </a:lnSpc>
              <a:buFontTx/>
              <a:buNone/>
            </a:pPr>
            <a:r>
              <a:rPr lang="en-GB" altLang="zh-CN" sz="2000" dirty="0">
                <a:cs typeface="Times New Roman" pitchFamily="18" charset="0"/>
              </a:rPr>
              <a:t>	Gerald Görmer (</a:t>
            </a:r>
            <a:r>
              <a:rPr lang="en-GB" sz="2000" dirty="0">
                <a:cs typeface="Times New Roman" pitchFamily="18" charset="0"/>
              </a:rPr>
              <a:t>MATRIXX Software</a:t>
            </a:r>
            <a:r>
              <a:rPr lang="en-GB" altLang="zh-CN" sz="2000" dirty="0">
                <a:cs typeface="Times New Roman" pitchFamily="18" charset="0"/>
              </a:rPr>
              <a:t>) 		Chair 	s</a:t>
            </a:r>
            <a:r>
              <a:rPr lang="en-GB" sz="2000" dirty="0">
                <a:ea typeface="宋体" pitchFamily="2" charset="-122"/>
                <a:cs typeface="Times New Roman" pitchFamily="18" charset="0"/>
              </a:rPr>
              <a:t>ince 0</a:t>
            </a:r>
            <a:r>
              <a:rPr lang="en-GB" altLang="zh-CN" sz="2000" dirty="0">
                <a:cs typeface="Times New Roman" pitchFamily="18" charset="0"/>
              </a:rPr>
              <a:t>8/2021</a:t>
            </a:r>
            <a:br>
              <a:rPr lang="en-GB" altLang="zh-CN" sz="2000" dirty="0">
                <a:cs typeface="Times New Roman" pitchFamily="18" charset="0"/>
              </a:rPr>
            </a:br>
            <a:r>
              <a:rPr lang="en-GB" altLang="zh-CN" sz="2000" dirty="0">
                <a:cs typeface="Times New Roman" pitchFamily="18" charset="0"/>
              </a:rPr>
              <a:t>Chen Shan (Huawei)				VC	since 05/2016</a:t>
            </a:r>
          </a:p>
          <a:p>
            <a:pPr>
              <a:lnSpc>
                <a:spcPct val="90000"/>
              </a:lnSpc>
              <a:buFontTx/>
              <a:buNone/>
            </a:pPr>
            <a:endParaRPr lang="en-GB" altLang="zh-CN" sz="2000" dirty="0">
              <a:solidFill>
                <a:srgbClr val="FF0000"/>
              </a:solidFill>
              <a:cs typeface="Times New Roman" pitchFamily="18" charset="0"/>
            </a:endParaRPr>
          </a:p>
          <a:p>
            <a:pPr marL="609600" lvl="1" indent="0">
              <a:lnSpc>
                <a:spcPct val="90000"/>
              </a:lnSpc>
              <a:buNone/>
            </a:pPr>
            <a:br>
              <a:rPr lang="en-GB" altLang="zh-CN" sz="2000" dirty="0">
                <a:cs typeface="Times New Roman" pitchFamily="18" charset="0"/>
              </a:rPr>
            </a:br>
            <a:endParaRPr lang="en-GB" altLang="zh-CN" sz="2000" dirty="0">
              <a:cs typeface="Times New Roman" pitchFamily="18" charset="0"/>
            </a:endParaRPr>
          </a:p>
          <a:p>
            <a:pPr marL="0" indent="0">
              <a:lnSpc>
                <a:spcPct val="90000"/>
              </a:lnSpc>
              <a:buNone/>
            </a:pPr>
            <a:br>
              <a:rPr lang="en-GB" altLang="zh-CN" sz="2000" dirty="0">
                <a:cs typeface="Times New Roman" pitchFamily="18" charset="0"/>
              </a:rPr>
            </a:br>
            <a:endParaRPr lang="en-AU" sz="2000" dirty="0">
              <a:solidFill>
                <a:srgbClr val="FF3300"/>
              </a:solidFill>
              <a:ea typeface="宋体" pitchFamily="2" charset="-122"/>
              <a:cs typeface="Times New Roman" pitchFamily="18" charset="0"/>
            </a:endParaRPr>
          </a:p>
        </p:txBody>
      </p:sp>
      <p:sp>
        <p:nvSpPr>
          <p:cNvPr id="9219" name="Rectangle 4"/>
          <p:cNvSpPr>
            <a:spLocks noGrp="1"/>
          </p:cNvSpPr>
          <p:nvPr>
            <p:ph type="title"/>
          </p:nvPr>
        </p:nvSpPr>
        <p:spPr>
          <a:xfrm>
            <a:off x="0" y="357344"/>
            <a:ext cx="10229764" cy="692150"/>
          </a:xfrm>
        </p:spPr>
        <p:txBody>
          <a:bodyPr/>
          <a:lstStyle/>
          <a:p>
            <a:r>
              <a:rPr lang="en-GB" sz="4000"/>
              <a:t>SA5 leadership</a:t>
            </a:r>
            <a:endParaRPr lang="en-GB" sz="4000" dirty="0"/>
          </a:p>
        </p:txBody>
      </p:sp>
    </p:spTree>
    <p:extLst>
      <p:ext uri="{BB962C8B-B14F-4D97-AF65-F5344CB8AC3E}">
        <p14:creationId xmlns:p14="http://schemas.microsoft.com/office/powerpoint/2010/main" val="107006346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578" y="371329"/>
            <a:ext cx="9112251" cy="1143000"/>
          </a:xfrm>
        </p:spPr>
        <p:txBody>
          <a:bodyPr/>
          <a:lstStyle/>
          <a:p>
            <a:r>
              <a:rPr lang="sv-SE" dirty="0"/>
              <a:t>OAM TRs / TSs to SA#96</a:t>
            </a:r>
            <a:br>
              <a:rPr lang="sv-SE" dirty="0"/>
            </a:b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255419115"/>
              </p:ext>
            </p:extLst>
          </p:nvPr>
        </p:nvGraphicFramePr>
        <p:xfrm>
          <a:off x="269458" y="1514329"/>
          <a:ext cx="10215820" cy="2452330"/>
        </p:xfrm>
        <a:graphic>
          <a:graphicData uri="http://schemas.openxmlformats.org/drawingml/2006/table">
            <a:tbl>
              <a:tblPr firstRow="1" bandRow="1">
                <a:tableStyleId>{5C22544A-7EE6-4342-B048-85BDC9FD1C3A}</a:tableStyleId>
              </a:tblPr>
              <a:tblGrid>
                <a:gridCol w="1182414">
                  <a:extLst>
                    <a:ext uri="{9D8B030D-6E8A-4147-A177-3AD203B41FA5}">
                      <a16:colId xmlns:a16="http://schemas.microsoft.com/office/drawing/2014/main" val="570476699"/>
                    </a:ext>
                  </a:extLst>
                </a:gridCol>
                <a:gridCol w="6101020">
                  <a:extLst>
                    <a:ext uri="{9D8B030D-6E8A-4147-A177-3AD203B41FA5}">
                      <a16:colId xmlns:a16="http://schemas.microsoft.com/office/drawing/2014/main" val="2618836924"/>
                    </a:ext>
                  </a:extLst>
                </a:gridCol>
                <a:gridCol w="2932386">
                  <a:extLst>
                    <a:ext uri="{9D8B030D-6E8A-4147-A177-3AD203B41FA5}">
                      <a16:colId xmlns:a16="http://schemas.microsoft.com/office/drawing/2014/main" val="3016348962"/>
                    </a:ext>
                  </a:extLst>
                </a:gridCol>
              </a:tblGrid>
              <a:tr h="867370">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Sent for</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kern="1200" dirty="0">
                          <a:solidFill>
                            <a:schemeClr val="tx1"/>
                          </a:solidFill>
                          <a:effectLst/>
                          <a:latin typeface="+mn-lt"/>
                          <a:ea typeface="MS Mincho"/>
                          <a:cs typeface="Arial" panose="020B0604020202020204" pitchFamily="34" charset="0"/>
                        </a:rPr>
                        <a:t>SP-220491</a:t>
                      </a:r>
                      <a:endParaRPr lang="zh-CN" altLang="en-US" sz="1400" kern="1200" dirty="0">
                        <a:solidFill>
                          <a:schemeClr val="tx1"/>
                        </a:solidFill>
                        <a:effectLst/>
                        <a:latin typeface="+mn-lt"/>
                        <a:ea typeface="MS Mincho"/>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kern="1200" dirty="0">
                          <a:solidFill>
                            <a:schemeClr val="tx1"/>
                          </a:solidFill>
                          <a:effectLst/>
                          <a:latin typeface="+mn-lt"/>
                          <a:ea typeface="MS Mincho"/>
                          <a:cs typeface="Arial" panose="020B0604020202020204" pitchFamily="34" charset="0"/>
                        </a:rPr>
                        <a:t>TS 28.312 Management and orchestration; Intent driven management services for mobile networks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kern="1200" dirty="0">
                          <a:solidFill>
                            <a:schemeClr val="tx1"/>
                          </a:solidFill>
                          <a:effectLst/>
                          <a:latin typeface="+mn-lt"/>
                          <a:ea typeface="MS Mincho"/>
                          <a:cs typeface="Arial" panose="020B0604020202020204" pitchFamily="34" charset="0"/>
                        </a:rPr>
                        <a:t>Approval</a:t>
                      </a:r>
                      <a:endParaRPr lang="sv-SE" sz="1400" kern="1200" dirty="0">
                        <a:solidFill>
                          <a:schemeClr val="tx1"/>
                        </a:solidFill>
                        <a:effectLst/>
                        <a:latin typeface="+mn-lt"/>
                        <a:ea typeface="MS Mincho"/>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53519035"/>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kern="1200" dirty="0">
                          <a:solidFill>
                            <a:schemeClr val="tx1"/>
                          </a:solidFill>
                          <a:effectLst/>
                          <a:latin typeface="+mn-lt"/>
                          <a:ea typeface="MS Mincho"/>
                          <a:cs typeface="Arial" panose="020B0604020202020204" pitchFamily="34" charset="0"/>
                        </a:rPr>
                        <a:t>SP-220492</a:t>
                      </a:r>
                      <a:endParaRPr lang="zh-CN" altLang="en-US" sz="1400" kern="1200" dirty="0">
                        <a:solidFill>
                          <a:schemeClr val="tx1"/>
                        </a:solidFill>
                        <a:effectLst/>
                        <a:latin typeface="+mn-lt"/>
                        <a:ea typeface="MS Mincho"/>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kern="1200" dirty="0">
                          <a:solidFill>
                            <a:schemeClr val="tx1"/>
                          </a:solidFill>
                          <a:effectLst/>
                          <a:latin typeface="+mn-lt"/>
                          <a:ea typeface="MS Mincho"/>
                          <a:cs typeface="Arial" panose="020B0604020202020204" pitchFamily="34" charset="0"/>
                        </a:rPr>
                        <a:t>TS 28.105 Management and orchestration; Artificial Intelligence/ Machine Learning (AI/ML) management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400" kern="1200" dirty="0">
                          <a:solidFill>
                            <a:schemeClr val="tx1"/>
                          </a:solidFill>
                          <a:effectLst/>
                          <a:latin typeface="+mn-lt"/>
                          <a:ea typeface="MS Mincho"/>
                          <a:cs typeface="Arial" panose="020B0604020202020204" pitchFamily="34" charset="0"/>
                        </a:rPr>
                        <a:t>Approval</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35855882"/>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kern="1200" dirty="0">
                          <a:solidFill>
                            <a:schemeClr val="tx1"/>
                          </a:solidFill>
                          <a:effectLst/>
                          <a:latin typeface="+mn-lt"/>
                          <a:ea typeface="MS Mincho"/>
                          <a:cs typeface="Arial" panose="020B0604020202020204" pitchFamily="34" charset="0"/>
                        </a:rPr>
                        <a:t>SP-220493</a:t>
                      </a:r>
                      <a:endParaRPr lang="zh-CN" altLang="en-US" sz="1400" kern="1200" dirty="0">
                        <a:solidFill>
                          <a:schemeClr val="tx1"/>
                        </a:solidFill>
                        <a:effectLst/>
                        <a:latin typeface="+mn-lt"/>
                        <a:ea typeface="MS Mincho"/>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kern="1200" dirty="0">
                          <a:solidFill>
                            <a:schemeClr val="tx1"/>
                          </a:solidFill>
                          <a:effectLst/>
                          <a:latin typeface="+mn-lt"/>
                          <a:ea typeface="MS Mincho"/>
                          <a:cs typeface="Arial" panose="020B0604020202020204" pitchFamily="34" charset="0"/>
                        </a:rPr>
                        <a:t>TR 28.819 Study on continuous integration continuous delivery support for 3GPP NFs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400" kern="1200" dirty="0">
                          <a:solidFill>
                            <a:schemeClr val="tx1"/>
                          </a:solidFill>
                          <a:effectLst/>
                          <a:latin typeface="+mn-lt"/>
                          <a:ea typeface="MS Mincho"/>
                          <a:cs typeface="Arial" panose="020B0604020202020204" pitchFamily="34" charset="0"/>
                        </a:rPr>
                        <a:t>Information &amp; Approval</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72263161"/>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kern="1200" dirty="0">
                          <a:solidFill>
                            <a:schemeClr val="tx1"/>
                          </a:solidFill>
                          <a:effectLst/>
                          <a:latin typeface="+mn-lt"/>
                          <a:ea typeface="MS Mincho"/>
                          <a:cs typeface="Arial" panose="020B0604020202020204" pitchFamily="34" charset="0"/>
                        </a:rPr>
                        <a:t>SP-220494</a:t>
                      </a:r>
                      <a:endParaRPr lang="zh-CN" altLang="en-US" sz="1400" kern="1200" dirty="0">
                        <a:solidFill>
                          <a:schemeClr val="tx1"/>
                        </a:solidFill>
                        <a:effectLst/>
                        <a:latin typeface="+mn-lt"/>
                        <a:ea typeface="MS Mincho"/>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kern="1200" dirty="0">
                          <a:solidFill>
                            <a:schemeClr val="tx1"/>
                          </a:solidFill>
                          <a:effectLst/>
                          <a:latin typeface="+mn-lt"/>
                          <a:ea typeface="MS Mincho"/>
                          <a:cs typeface="Arial" panose="020B0604020202020204" pitchFamily="34" charset="0"/>
                        </a:rPr>
                        <a:t>TS 28.104 Management and orchestration; Management Data Analytics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400" kern="1200" dirty="0">
                          <a:solidFill>
                            <a:schemeClr val="tx1"/>
                          </a:solidFill>
                          <a:effectLst/>
                          <a:latin typeface="+mn-lt"/>
                          <a:ea typeface="MS Mincho"/>
                          <a:cs typeface="Arial" panose="020B0604020202020204" pitchFamily="34" charset="0"/>
                        </a:rPr>
                        <a:t>Approval</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91568790"/>
                  </a:ext>
                </a:extLst>
              </a:tr>
            </a:tbl>
          </a:graphicData>
        </a:graphic>
      </p:graphicFrame>
    </p:spTree>
    <p:extLst>
      <p:ext uri="{BB962C8B-B14F-4D97-AF65-F5344CB8AC3E}">
        <p14:creationId xmlns:p14="http://schemas.microsoft.com/office/powerpoint/2010/main" val="2633716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8C1BF-313B-4838-85C8-7573D7717EE7}"/>
              </a:ext>
            </a:extLst>
          </p:cNvPr>
          <p:cNvSpPr>
            <a:spLocks noGrp="1"/>
          </p:cNvSpPr>
          <p:nvPr>
            <p:ph type="title"/>
          </p:nvPr>
        </p:nvSpPr>
        <p:spPr>
          <a:xfrm>
            <a:off x="1206001" y="2454388"/>
            <a:ext cx="9102725" cy="1143000"/>
          </a:xfrm>
        </p:spPr>
        <p:txBody>
          <a:bodyPr/>
          <a:lstStyle/>
          <a:p>
            <a:r>
              <a:rPr lang="sv-SE" dirty="0"/>
              <a:t>Charging (CH) WIs/SIs</a:t>
            </a:r>
            <a:endParaRPr lang="en-GB" dirty="0"/>
          </a:p>
        </p:txBody>
      </p:sp>
    </p:spTree>
    <p:extLst>
      <p:ext uri="{BB962C8B-B14F-4D97-AF65-F5344CB8AC3E}">
        <p14:creationId xmlns:p14="http://schemas.microsoft.com/office/powerpoint/2010/main" val="3448416588"/>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47849" y="541566"/>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New / Revised Charging SIDs/WIDs</a:t>
            </a:r>
            <a:endParaRPr lang="en-GB" altLang="zh-CN" sz="3200" dirty="0">
              <a:solidFill>
                <a:srgbClr val="FF0000"/>
              </a:solidFill>
              <a:latin typeface="Calibri"/>
              <a:cs typeface="Times New Roman" pitchFamily="18" charset="0"/>
            </a:endParaRPr>
          </a:p>
        </p:txBody>
      </p:sp>
      <p:graphicFrame>
        <p:nvGraphicFramePr>
          <p:cNvPr id="8" name="Group 76">
            <a:extLst>
              <a:ext uri="{FF2B5EF4-FFF2-40B4-BE49-F238E27FC236}">
                <a16:creationId xmlns:a16="http://schemas.microsoft.com/office/drawing/2014/main" id="{9969EA0D-50CF-4183-B85E-7E445686F9F7}"/>
              </a:ext>
            </a:extLst>
          </p:cNvPr>
          <p:cNvGraphicFramePr>
            <a:graphicFrameLocks/>
          </p:cNvGraphicFramePr>
          <p:nvPr>
            <p:extLst>
              <p:ext uri="{D42A27DB-BD31-4B8C-83A1-F6EECF244321}">
                <p14:modId xmlns:p14="http://schemas.microsoft.com/office/powerpoint/2010/main" val="3290450682"/>
              </p:ext>
            </p:extLst>
          </p:nvPr>
        </p:nvGraphicFramePr>
        <p:xfrm>
          <a:off x="673100" y="1813521"/>
          <a:ext cx="8534695" cy="924053"/>
        </p:xfrm>
        <a:graphic>
          <a:graphicData uri="http://schemas.openxmlformats.org/drawingml/2006/table">
            <a:tbl>
              <a:tblPr/>
              <a:tblGrid>
                <a:gridCol w="1866900">
                  <a:extLst>
                    <a:ext uri="{9D8B030D-6E8A-4147-A177-3AD203B41FA5}">
                      <a16:colId xmlns:a16="http://schemas.microsoft.com/office/drawing/2014/main" val="20000"/>
                    </a:ext>
                  </a:extLst>
                </a:gridCol>
                <a:gridCol w="6667795">
                  <a:extLst>
                    <a:ext uri="{9D8B030D-6E8A-4147-A177-3AD203B41FA5}">
                      <a16:colId xmlns:a16="http://schemas.microsoft.com/office/drawing/2014/main" val="20001"/>
                    </a:ext>
                  </a:extLst>
                </a:gridCol>
              </a:tblGrid>
              <a:tr h="43782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86229">
                <a:tc>
                  <a:txBody>
                    <a:bodyPr/>
                    <a:lstStyle/>
                    <a:p>
                      <a:pPr marL="0" marR="0" algn="ctr">
                        <a:spcBef>
                          <a:spcPts val="1200"/>
                        </a:spcBef>
                        <a:spcAft>
                          <a:spcPts val="900"/>
                        </a:spcAft>
                        <a:tabLst>
                          <a:tab pos="257175" algn="l"/>
                        </a:tabLst>
                      </a:pPr>
                      <a:r>
                        <a:rPr lang="en-GB" sz="1400" kern="1200" dirty="0">
                          <a:solidFill>
                            <a:schemeClr val="tx1"/>
                          </a:solidFill>
                          <a:effectLst/>
                          <a:latin typeface="Arial" panose="020B0604020202020204" pitchFamily="34" charset="0"/>
                          <a:ea typeface="DengXian" panose="02010600030101010101" pitchFamily="2" charset="-122"/>
                          <a:cs typeface="Arial" panose="020B0604020202020204" pitchFamily="34" charset="0"/>
                        </a:rPr>
                        <a:t>SP-220486</a:t>
                      </a:r>
                      <a:endParaRPr lang="en-US" sz="1400" kern="1200" dirty="0">
                        <a:solidFill>
                          <a:schemeClr val="tx1"/>
                        </a:solidFill>
                        <a:effectLst/>
                        <a:latin typeface="Arial" panose="020B0604020202020204" pitchFamily="34" charset="0"/>
                        <a:ea typeface="DengXian"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cs typeface="Arial" panose="020B0604020202020204" pitchFamily="34" charset="0"/>
                        </a:rPr>
                        <a:t>New WID on MMS Charging in 5G System Architecture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91712055"/>
                  </a:ext>
                </a:extLst>
              </a:tr>
            </a:tbl>
          </a:graphicData>
        </a:graphic>
      </p:graphicFrame>
    </p:spTree>
    <p:extLst>
      <p:ext uri="{BB962C8B-B14F-4D97-AF65-F5344CB8AC3E}">
        <p14:creationId xmlns:p14="http://schemas.microsoft.com/office/powerpoint/2010/main" val="4062750734"/>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6579" y="164687"/>
            <a:ext cx="9102725" cy="828207"/>
          </a:xfrm>
        </p:spPr>
        <p:txBody>
          <a:bodyPr/>
          <a:lstStyle/>
          <a:p>
            <a:r>
              <a:rPr lang="sv-SE" sz="3200" dirty="0"/>
              <a:t>Summary of </a:t>
            </a:r>
            <a:r>
              <a:rPr lang="sv-SE" sz="3200" dirty="0" err="1"/>
              <a:t>ongoing</a:t>
            </a:r>
            <a:r>
              <a:rPr lang="sv-SE" sz="3200" dirty="0"/>
              <a:t> CH </a:t>
            </a:r>
            <a:r>
              <a:rPr lang="sv-SE" sz="3200" dirty="0" err="1"/>
              <a:t>WIs</a:t>
            </a:r>
            <a:r>
              <a:rPr lang="sv-SE" sz="3200" dirty="0"/>
              <a:t>/SIs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525120837"/>
              </p:ext>
            </p:extLst>
          </p:nvPr>
        </p:nvGraphicFramePr>
        <p:xfrm>
          <a:off x="444785" y="992894"/>
          <a:ext cx="11466924" cy="4950701"/>
        </p:xfrm>
        <a:graphic>
          <a:graphicData uri="http://schemas.openxmlformats.org/drawingml/2006/table">
            <a:tbl>
              <a:tblPr firstRow="1" bandRow="1">
                <a:tableStyleId>{5C22544A-7EE6-4342-B048-85BDC9FD1C3A}</a:tableStyleId>
              </a:tblPr>
              <a:tblGrid>
                <a:gridCol w="1952239">
                  <a:extLst>
                    <a:ext uri="{9D8B030D-6E8A-4147-A177-3AD203B41FA5}">
                      <a16:colId xmlns:a16="http://schemas.microsoft.com/office/drawing/2014/main" val="23408469"/>
                    </a:ext>
                  </a:extLst>
                </a:gridCol>
                <a:gridCol w="6317672">
                  <a:extLst>
                    <a:ext uri="{9D8B030D-6E8A-4147-A177-3AD203B41FA5}">
                      <a16:colId xmlns:a16="http://schemas.microsoft.com/office/drawing/2014/main" val="1386727148"/>
                    </a:ext>
                  </a:extLst>
                </a:gridCol>
                <a:gridCol w="1548246">
                  <a:extLst>
                    <a:ext uri="{9D8B030D-6E8A-4147-A177-3AD203B41FA5}">
                      <a16:colId xmlns:a16="http://schemas.microsoft.com/office/drawing/2014/main" val="4240727412"/>
                    </a:ext>
                  </a:extLst>
                </a:gridCol>
                <a:gridCol w="1648767">
                  <a:extLst>
                    <a:ext uri="{9D8B030D-6E8A-4147-A177-3AD203B41FA5}">
                      <a16:colId xmlns:a16="http://schemas.microsoft.com/office/drawing/2014/main" val="1675550634"/>
                    </a:ext>
                  </a:extLst>
                </a:gridCol>
              </a:tblGrid>
              <a:tr h="441577">
                <a:tc>
                  <a:txBody>
                    <a:bodyPr/>
                    <a:lstStyle/>
                    <a:p>
                      <a:pPr algn="ctr">
                        <a:spcAft>
                          <a:spcPts val="0"/>
                        </a:spcAft>
                      </a:pPr>
                      <a:r>
                        <a:rPr lang="en-GB" sz="1600" b="1" kern="1200" dirty="0">
                          <a:solidFill>
                            <a:schemeClr val="lt1"/>
                          </a:solidFill>
                          <a:latin typeface="+mn-lt"/>
                          <a:ea typeface="+mn-ea"/>
                          <a:cs typeface="+mn-cs"/>
                        </a:rPr>
                        <a:t>WI code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600" b="1" kern="1200" dirty="0">
                          <a:solidFill>
                            <a:schemeClr val="lt1"/>
                          </a:solidFill>
                          <a:latin typeface="+mn-lt"/>
                          <a:ea typeface="+mn-ea"/>
                          <a:cs typeface="+mn-cs"/>
                        </a:rPr>
                        <a:t>WI Title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600" b="1" kern="1200" dirty="0" err="1">
                          <a:solidFill>
                            <a:schemeClr val="lt1"/>
                          </a:solidFill>
                          <a:latin typeface="+mn-lt"/>
                          <a:ea typeface="+mn-ea"/>
                          <a:cs typeface="+mn-cs"/>
                        </a:rPr>
                        <a:t>Completion</a:t>
                      </a:r>
                      <a:r>
                        <a:rPr lang="sv-SE" sz="1600" b="1" kern="1200" dirty="0">
                          <a:solidFill>
                            <a:schemeClr val="lt1"/>
                          </a:solidFill>
                          <a:latin typeface="+mn-lt"/>
                          <a:ea typeface="+mn-ea"/>
                          <a:cs typeface="+mn-cs"/>
                        </a:rPr>
                        <a:t> rate</a:t>
                      </a:r>
                    </a:p>
                  </a:txBody>
                  <a:tcPr anchor="ctr">
                    <a:solidFill>
                      <a:srgbClr val="C1E442"/>
                    </a:solidFill>
                  </a:tcPr>
                </a:tc>
                <a:tc>
                  <a:txBody>
                    <a:bodyPr/>
                    <a:lstStyle/>
                    <a:p>
                      <a:pPr algn="ctr"/>
                      <a:r>
                        <a:rPr lang="sv-SE" sz="1600" dirty="0"/>
                        <a:t>Target date</a:t>
                      </a:r>
                    </a:p>
                  </a:txBody>
                  <a:tcPr anchor="ctr">
                    <a:solidFill>
                      <a:srgbClr val="C1E442"/>
                    </a:solidFill>
                  </a:tcPr>
                </a:tc>
                <a:extLst>
                  <a:ext uri="{0D108BD9-81ED-4DB2-BD59-A6C34878D82A}">
                    <a16:rowId xmlns:a16="http://schemas.microsoft.com/office/drawing/2014/main" val="2515750895"/>
                  </a:ext>
                </a:extLst>
              </a:tr>
              <a:tr h="368034">
                <a:tc>
                  <a:txBody>
                    <a:bodyPr/>
                    <a:lstStyle/>
                    <a:p>
                      <a:pPr marL="0" algn="ctr" defTabSz="1219170" rtl="0" eaLnBrk="1" latinLnBrk="0" hangingPunct="1">
                        <a:spcAft>
                          <a:spcPts val="0"/>
                        </a:spcAft>
                      </a:pPr>
                      <a:r>
                        <a:rPr lang="sv-SE" sz="1300" b="0" kern="1200" dirty="0">
                          <a:solidFill>
                            <a:srgbClr val="00B050"/>
                          </a:solidFill>
                          <a:effectLst/>
                          <a:latin typeface="Arial" panose="020B0604020202020204" pitchFamily="34" charset="0"/>
                          <a:ea typeface="+mn-ea"/>
                          <a:cs typeface="Arial" panose="020B0604020202020204" pitchFamily="34" charset="0"/>
                        </a:rPr>
                        <a:t>EDGE_CH</a:t>
                      </a:r>
                      <a:endParaRPr lang="fr-FR" sz="1300" b="0" kern="1200" dirty="0">
                        <a:solidFill>
                          <a:srgbClr val="00B050"/>
                        </a:solidFill>
                        <a:effectLst/>
                        <a:latin typeface="Arial" panose="020B0604020202020204" pitchFamily="34" charset="0"/>
                        <a:ea typeface="+mn-ea"/>
                        <a:cs typeface="Arial" panose="020B0604020202020204" pitchFamily="34" charset="0"/>
                      </a:endParaRPr>
                    </a:p>
                  </a:txBody>
                  <a:tcPr marL="9525" marR="9525" marT="9525" marB="9525" anchor="ctr">
                    <a:solidFill>
                      <a:srgbClr val="FFFFCC"/>
                    </a:solid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US" sz="1300" b="0" kern="1200" dirty="0">
                          <a:solidFill>
                            <a:srgbClr val="00B050"/>
                          </a:solidFill>
                          <a:effectLst/>
                          <a:latin typeface="Arial" panose="020B0604020202020204" pitchFamily="34" charset="0"/>
                          <a:ea typeface="+mn-ea"/>
                          <a:cs typeface="Arial" panose="020B0604020202020204" pitchFamily="34" charset="0"/>
                        </a:rPr>
                        <a:t>Charging aspects of Edge Computing</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300" b="0" kern="1200" noProof="0" dirty="0">
                          <a:solidFill>
                            <a:srgbClr val="00B050"/>
                          </a:solidFill>
                          <a:effectLst/>
                          <a:latin typeface="Arial" panose="020B0604020202020204" pitchFamily="34" charset="0"/>
                          <a:ea typeface="+mn-ea"/>
                          <a:cs typeface="Arial" panose="020B0604020202020204" pitchFamily="34" charset="0"/>
                        </a:rPr>
                        <a:t>70</a:t>
                      </a:r>
                      <a:r>
                        <a:rPr lang="en-US" altLang="zh-CN" sz="1300" b="0" kern="1200" noProof="0" dirty="0">
                          <a:solidFill>
                            <a:srgbClr val="00B050"/>
                          </a:solidFill>
                          <a:effectLst/>
                          <a:latin typeface="Arial" panose="020B0604020202020204" pitchFamily="34" charset="0"/>
                          <a:ea typeface="+mn-ea"/>
                          <a:cs typeface="Arial" panose="020B0604020202020204" pitchFamily="34" charset="0"/>
                        </a:rPr>
                        <a:t>% -&gt; </a:t>
                      </a:r>
                      <a:r>
                        <a:rPr lang="sv-SE" sz="1300" b="0" kern="1200" noProof="0" dirty="0">
                          <a:solidFill>
                            <a:srgbClr val="00B050"/>
                          </a:solidFill>
                          <a:effectLst/>
                          <a:latin typeface="Arial" panose="020B0604020202020204" pitchFamily="34" charset="0"/>
                          <a:ea typeface="+mn-ea"/>
                          <a:cs typeface="Arial" panose="020B0604020202020204" pitchFamily="34" charset="0"/>
                        </a:rPr>
                        <a:t>100%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300" b="0" kern="1200" dirty="0">
                          <a:solidFill>
                            <a:srgbClr val="00B050"/>
                          </a:solidFill>
                          <a:effectLst/>
                          <a:latin typeface="Arial" panose="020B0604020202020204" pitchFamily="34" charset="0"/>
                          <a:ea typeface="+mn-ea"/>
                          <a:cs typeface="Arial" panose="020B0604020202020204" pitchFamily="34" charset="0"/>
                        </a:rPr>
                        <a:t>SA#96 (06/2022)  </a:t>
                      </a:r>
                    </a:p>
                  </a:txBody>
                  <a:tcPr marL="68580" marR="68580" marT="0" marB="0" anchor="ctr">
                    <a:solidFill>
                      <a:srgbClr val="FFFFCC"/>
                    </a:solidFill>
                  </a:tcPr>
                </a:tc>
                <a:extLst>
                  <a:ext uri="{0D108BD9-81ED-4DB2-BD59-A6C34878D82A}">
                    <a16:rowId xmlns:a16="http://schemas.microsoft.com/office/drawing/2014/main" val="2136051932"/>
                  </a:ext>
                </a:extLst>
              </a:tr>
              <a:tr h="328616">
                <a:tc>
                  <a:txBody>
                    <a:bodyPr/>
                    <a:lstStyle/>
                    <a:p>
                      <a:pPr marL="0" marR="0" algn="ctr">
                        <a:spcBef>
                          <a:spcPts val="0"/>
                        </a:spcBef>
                        <a:spcAft>
                          <a:spcPts val="0"/>
                        </a:spcAft>
                      </a:pPr>
                      <a:r>
                        <a:rPr lang="en-GB" sz="1300" b="0" kern="1200" dirty="0">
                          <a:solidFill>
                            <a:srgbClr val="00B050"/>
                          </a:solidFill>
                          <a:effectLst/>
                          <a:latin typeface="Arial" panose="020B0604020202020204" pitchFamily="34" charset="0"/>
                          <a:ea typeface="+mn-ea"/>
                          <a:cs typeface="Arial" panose="020B0604020202020204" pitchFamily="34" charset="0"/>
                        </a:rPr>
                        <a:t>ARCH _NR_REDCAP</a:t>
                      </a:r>
                      <a:endParaRPr lang="en-US" sz="1300" b="0" kern="1200" dirty="0">
                        <a:solidFill>
                          <a:srgbClr val="00B050"/>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0" marR="0" algn="ctr">
                        <a:spcBef>
                          <a:spcPts val="0"/>
                        </a:spcBef>
                        <a:spcAft>
                          <a:spcPts val="0"/>
                        </a:spcAft>
                      </a:pPr>
                      <a:r>
                        <a:rPr lang="en-GB" sz="1300" b="0" kern="1200" dirty="0">
                          <a:solidFill>
                            <a:srgbClr val="00B050"/>
                          </a:solidFill>
                          <a:effectLst/>
                          <a:latin typeface="Arial" panose="020B0604020202020204" pitchFamily="34" charset="0"/>
                          <a:ea typeface="+mn-ea"/>
                          <a:cs typeface="Arial" panose="020B0604020202020204" pitchFamily="34" charset="0"/>
                        </a:rPr>
                        <a:t>Charging aspects of Architecture Enhancement for NR Reduced Capability Devices</a:t>
                      </a:r>
                      <a:endParaRPr lang="en-US" sz="1300" b="0" kern="1200" dirty="0">
                        <a:solidFill>
                          <a:srgbClr val="00B050"/>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sz="1300" b="0" i="0" u="none" strike="noStrike" kern="1200" cap="none" spc="0" normalizeH="0" baseline="0" noProof="0" dirty="0">
                          <a:ln>
                            <a:noFill/>
                          </a:ln>
                          <a:solidFill>
                            <a:srgbClr val="00B050"/>
                          </a:solidFill>
                          <a:effectLst/>
                          <a:uLnTx/>
                          <a:uFillTx/>
                          <a:latin typeface="Arial" panose="020B0604020202020204" pitchFamily="34" charset="0"/>
                          <a:ea typeface="宋体" panose="02010600030101010101" pitchFamily="2" charset="-122"/>
                          <a:cs typeface="Arial" panose="020B0604020202020204" pitchFamily="34" charset="0"/>
                        </a:rPr>
                        <a:t>35% -&gt; 100%</a:t>
                      </a:r>
                    </a:p>
                  </a:txBody>
                  <a:tcPr marL="68580" marR="68580" marT="0" marB="0" anchor="ctr">
                    <a:solidFill>
                      <a:srgbClr val="FFFFCC"/>
                    </a:solidFill>
                  </a:tcPr>
                </a:tc>
                <a:tc>
                  <a:txBody>
                    <a:bodyPr/>
                    <a:lstStyle/>
                    <a:p>
                      <a:pPr algn="ctr"/>
                      <a:r>
                        <a:rPr lang="en-US" sz="1300" b="0" kern="1200" dirty="0">
                          <a:solidFill>
                            <a:srgbClr val="00B050"/>
                          </a:solidFill>
                          <a:effectLst/>
                          <a:latin typeface="Arial" panose="020B0604020202020204" pitchFamily="34" charset="0"/>
                          <a:ea typeface="+mn-ea"/>
                          <a:cs typeface="Arial" panose="020B0604020202020204" pitchFamily="34" charset="0"/>
                        </a:rPr>
                        <a:t>SA#96 (06/2022)</a:t>
                      </a:r>
                    </a:p>
                  </a:txBody>
                  <a:tcPr marL="68580" marR="68580" marT="0" marB="0" anchor="ctr">
                    <a:solidFill>
                      <a:srgbClr val="FFFFCC"/>
                    </a:solidFill>
                  </a:tcPr>
                </a:tc>
                <a:extLst>
                  <a:ext uri="{0D108BD9-81ED-4DB2-BD59-A6C34878D82A}">
                    <a16:rowId xmlns:a16="http://schemas.microsoft.com/office/drawing/2014/main" val="3714903681"/>
                  </a:ext>
                </a:extLst>
              </a:tr>
              <a:tr h="410427">
                <a:tc>
                  <a:txBody>
                    <a:bodyPr/>
                    <a:lstStyle/>
                    <a:p>
                      <a:pPr marL="0" marR="0" algn="ctr">
                        <a:spcBef>
                          <a:spcPts val="0"/>
                        </a:spcBef>
                        <a:spcAft>
                          <a:spcPts val="0"/>
                        </a:spcAft>
                      </a:pPr>
                      <a:r>
                        <a:rPr lang="en-GB" sz="1300" b="0" kern="1200" dirty="0">
                          <a:solidFill>
                            <a:srgbClr val="00B050"/>
                          </a:solidFill>
                          <a:effectLst/>
                          <a:latin typeface="Arial" panose="020B0604020202020204" pitchFamily="34" charset="0"/>
                          <a:ea typeface="+mn-ea"/>
                          <a:cs typeface="Arial" panose="020B0604020202020204" pitchFamily="34" charset="0"/>
                        </a:rPr>
                        <a:t>5G_ProSe_CH</a:t>
                      </a:r>
                      <a:endParaRPr lang="en-US" sz="1300" b="0" kern="1200" dirty="0">
                        <a:solidFill>
                          <a:srgbClr val="00B050"/>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0" marR="0" algn="ctr">
                        <a:spcBef>
                          <a:spcPts val="0"/>
                        </a:spcBef>
                        <a:spcAft>
                          <a:spcPts val="0"/>
                        </a:spcAft>
                      </a:pPr>
                      <a:r>
                        <a:rPr lang="en-GB" sz="1300" b="0" kern="1200" dirty="0">
                          <a:solidFill>
                            <a:srgbClr val="00B050"/>
                          </a:solidFill>
                          <a:effectLst/>
                          <a:latin typeface="Arial" panose="020B0604020202020204" pitchFamily="34" charset="0"/>
                          <a:ea typeface="+mn-ea"/>
                          <a:cs typeface="Arial" panose="020B0604020202020204" pitchFamily="34" charset="0"/>
                        </a:rPr>
                        <a:t>Charging aspects of Proximity-based Services in 5GS </a:t>
                      </a:r>
                      <a:br>
                        <a:rPr lang="en-GB" sz="1300" b="0" kern="1200" dirty="0">
                          <a:solidFill>
                            <a:srgbClr val="00B050"/>
                          </a:solidFill>
                          <a:effectLst/>
                          <a:latin typeface="Arial" panose="020B0604020202020204" pitchFamily="34" charset="0"/>
                          <a:ea typeface="+mn-ea"/>
                          <a:cs typeface="Arial" panose="020B0604020202020204" pitchFamily="34" charset="0"/>
                        </a:rPr>
                      </a:br>
                      <a:endParaRPr lang="en-US" sz="1300" b="0" kern="1200" dirty="0">
                        <a:solidFill>
                          <a:srgbClr val="00B050"/>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300" b="0" kern="1200" noProof="0" dirty="0">
                          <a:solidFill>
                            <a:srgbClr val="00B050"/>
                          </a:solidFill>
                          <a:effectLst/>
                          <a:latin typeface="Arial" panose="020B0604020202020204" pitchFamily="34" charset="0"/>
                          <a:ea typeface="+mn-ea"/>
                          <a:cs typeface="Arial" panose="020B0604020202020204" pitchFamily="34" charset="0"/>
                        </a:rPr>
                        <a:t>40% -&gt; 100%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300" b="0" kern="1200" dirty="0">
                          <a:solidFill>
                            <a:srgbClr val="00B050"/>
                          </a:solidFill>
                          <a:effectLst/>
                          <a:latin typeface="Arial" panose="020B0604020202020204" pitchFamily="34" charset="0"/>
                          <a:ea typeface="+mn-ea"/>
                          <a:cs typeface="Arial" panose="020B0604020202020204" pitchFamily="34" charset="0"/>
                        </a:rPr>
                        <a:t>SA#96 (06/2022)</a:t>
                      </a:r>
                    </a:p>
                  </a:txBody>
                  <a:tcPr marL="68580" marR="68580" marT="0" marB="0" anchor="ctr">
                    <a:solidFill>
                      <a:srgbClr val="FFFFCC"/>
                    </a:solidFill>
                  </a:tcPr>
                </a:tc>
                <a:extLst>
                  <a:ext uri="{0D108BD9-81ED-4DB2-BD59-A6C34878D82A}">
                    <a16:rowId xmlns:a16="http://schemas.microsoft.com/office/drawing/2014/main" val="1278229340"/>
                  </a:ext>
                </a:extLst>
              </a:tr>
              <a:tr h="410427">
                <a:tc>
                  <a:txBody>
                    <a:bodyPr/>
                    <a:lstStyle/>
                    <a:p>
                      <a:pPr marL="0" marR="0" algn="ctr">
                        <a:spcBef>
                          <a:spcPts val="0"/>
                        </a:spcBef>
                        <a:spcAft>
                          <a:spcPts val="0"/>
                        </a:spcAft>
                      </a:pPr>
                      <a:r>
                        <a:rPr lang="en-GB" sz="1300" b="0" kern="1200" dirty="0">
                          <a:solidFill>
                            <a:srgbClr val="00B050"/>
                          </a:solidFill>
                          <a:effectLst/>
                          <a:latin typeface="Arial" panose="020B0604020202020204" pitchFamily="34" charset="0"/>
                          <a:ea typeface="+mn-ea"/>
                          <a:cs typeface="Arial" panose="020B0604020202020204" pitchFamily="34" charset="0"/>
                        </a:rPr>
                        <a:t>5GLAN_CH</a:t>
                      </a:r>
                      <a:endParaRPr lang="en-US" sz="1300" b="0" kern="1200" dirty="0">
                        <a:solidFill>
                          <a:srgbClr val="00B050"/>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0" marR="0" algn="ctr">
                        <a:spcBef>
                          <a:spcPts val="0"/>
                        </a:spcBef>
                        <a:spcAft>
                          <a:spcPts val="0"/>
                        </a:spcAft>
                      </a:pPr>
                      <a:r>
                        <a:rPr lang="en-GB" sz="1300" b="0" kern="1200" dirty="0">
                          <a:solidFill>
                            <a:srgbClr val="00B050"/>
                          </a:solidFill>
                          <a:effectLst/>
                          <a:latin typeface="Arial" panose="020B0604020202020204" pitchFamily="34" charset="0"/>
                          <a:ea typeface="+mn-ea"/>
                          <a:cs typeface="Arial" panose="020B0604020202020204" pitchFamily="34" charset="0"/>
                        </a:rPr>
                        <a:t>Charging Aspects of 5G LAN VN Group </a:t>
                      </a:r>
                      <a:br>
                        <a:rPr lang="en-GB" sz="1300" b="0" kern="1200" dirty="0">
                          <a:solidFill>
                            <a:srgbClr val="00B050"/>
                          </a:solidFill>
                          <a:effectLst/>
                          <a:latin typeface="Arial" panose="020B0604020202020204" pitchFamily="34" charset="0"/>
                          <a:ea typeface="+mn-ea"/>
                          <a:cs typeface="Arial" panose="020B0604020202020204" pitchFamily="34" charset="0"/>
                        </a:rPr>
                      </a:br>
                      <a:endParaRPr lang="en-US" sz="1300" b="0" kern="1200" dirty="0">
                        <a:solidFill>
                          <a:srgbClr val="00B050"/>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sz="1300" b="0" i="0" u="none" strike="noStrike" kern="1200" cap="none" spc="0" normalizeH="0" baseline="0" noProof="0" dirty="0">
                          <a:ln>
                            <a:noFill/>
                          </a:ln>
                          <a:solidFill>
                            <a:srgbClr val="00B050"/>
                          </a:solidFill>
                          <a:effectLst/>
                          <a:uLnTx/>
                          <a:uFillTx/>
                          <a:latin typeface="Arial" panose="020B0604020202020204" pitchFamily="34" charset="0"/>
                          <a:ea typeface="宋体" panose="02010600030101010101" pitchFamily="2" charset="-122"/>
                          <a:cs typeface="Arial" panose="020B0604020202020204" pitchFamily="34" charset="0"/>
                        </a:rPr>
                        <a:t>35% -&gt; 100%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300" b="0" kern="1200" dirty="0">
                          <a:solidFill>
                            <a:srgbClr val="00B050"/>
                          </a:solidFill>
                          <a:effectLst/>
                          <a:latin typeface="Arial" panose="020B0604020202020204" pitchFamily="34" charset="0"/>
                          <a:ea typeface="+mn-ea"/>
                          <a:cs typeface="Arial" panose="020B0604020202020204" pitchFamily="34" charset="0"/>
                        </a:rPr>
                        <a:t>SA#96 (06/2022)</a:t>
                      </a:r>
                    </a:p>
                  </a:txBody>
                  <a:tcPr marL="68580" marR="68580" marT="0" marB="0" anchor="ctr">
                    <a:solidFill>
                      <a:srgbClr val="FFFFCC"/>
                    </a:solidFill>
                  </a:tcPr>
                </a:tc>
                <a:extLst>
                  <a:ext uri="{0D108BD9-81ED-4DB2-BD59-A6C34878D82A}">
                    <a16:rowId xmlns:a16="http://schemas.microsoft.com/office/drawing/2014/main" val="917757662"/>
                  </a:ext>
                </a:extLst>
              </a:tr>
              <a:tr h="410427">
                <a:tc>
                  <a:txBody>
                    <a:bodyPr/>
                    <a:lstStyle/>
                    <a:p>
                      <a:pPr marL="0" marR="0" algn="ctr">
                        <a:spcBef>
                          <a:spcPts val="0"/>
                        </a:spcBef>
                        <a:spcAft>
                          <a:spcPts val="0"/>
                        </a:spcAft>
                      </a:pPr>
                      <a:r>
                        <a:rPr lang="en-GB" sz="1300" b="0" kern="1200" dirty="0">
                          <a:solidFill>
                            <a:srgbClr val="00B050"/>
                          </a:solidFill>
                          <a:effectLst/>
                          <a:latin typeface="Arial" panose="020B0604020202020204" pitchFamily="34" charset="0"/>
                          <a:ea typeface="+mn-ea"/>
                          <a:cs typeface="Arial" panose="020B0604020202020204" pitchFamily="34" charset="0"/>
                        </a:rPr>
                        <a:t>5G_CIoT_CH</a:t>
                      </a:r>
                      <a:endParaRPr lang="en-US" sz="1300" b="0" kern="1200" dirty="0">
                        <a:solidFill>
                          <a:srgbClr val="00B050"/>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0" marR="0" algn="ctr">
                        <a:spcBef>
                          <a:spcPts val="0"/>
                        </a:spcBef>
                        <a:spcAft>
                          <a:spcPts val="0"/>
                        </a:spcAft>
                      </a:pPr>
                      <a:r>
                        <a:rPr lang="en-US" sz="1300" b="0" kern="1200" dirty="0">
                          <a:solidFill>
                            <a:srgbClr val="00B050"/>
                          </a:solidFill>
                          <a:effectLst/>
                          <a:latin typeface="Arial" panose="020B0604020202020204" pitchFamily="34" charset="0"/>
                          <a:ea typeface="+mn-ea"/>
                          <a:cs typeface="Arial" panose="020B0604020202020204" pitchFamily="34" charset="0"/>
                        </a:rPr>
                        <a:t>Charging Enhancements for 5G CIoT</a:t>
                      </a:r>
                      <a:r>
                        <a:rPr lang="en-GB" sz="1300" b="0" kern="1200" dirty="0">
                          <a:solidFill>
                            <a:srgbClr val="00B050"/>
                          </a:solidFill>
                          <a:effectLst/>
                          <a:latin typeface="Arial" panose="020B0604020202020204" pitchFamily="34" charset="0"/>
                          <a:ea typeface="+mn-ea"/>
                          <a:cs typeface="Arial" panose="020B0604020202020204" pitchFamily="34" charset="0"/>
                        </a:rPr>
                        <a:t> </a:t>
                      </a:r>
                      <a:br>
                        <a:rPr lang="en-GB" sz="1300" b="0" kern="1200" dirty="0">
                          <a:solidFill>
                            <a:srgbClr val="00B050"/>
                          </a:solidFill>
                          <a:effectLst/>
                          <a:latin typeface="Arial" panose="020B0604020202020204" pitchFamily="34" charset="0"/>
                          <a:ea typeface="+mn-ea"/>
                          <a:cs typeface="Arial" panose="020B0604020202020204" pitchFamily="34" charset="0"/>
                        </a:rPr>
                      </a:br>
                      <a:endParaRPr lang="en-US" sz="1300" b="0" kern="1200" dirty="0">
                        <a:solidFill>
                          <a:srgbClr val="00B050"/>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sz="1300" b="0" i="0" u="none" strike="noStrike" kern="1200" cap="none" spc="0" normalizeH="0" baseline="0" noProof="0" dirty="0">
                          <a:ln>
                            <a:noFill/>
                          </a:ln>
                          <a:solidFill>
                            <a:srgbClr val="00B050"/>
                          </a:solidFill>
                          <a:effectLst/>
                          <a:uLnTx/>
                          <a:uFillTx/>
                          <a:latin typeface="Arial" panose="020B0604020202020204" pitchFamily="34" charset="0"/>
                          <a:ea typeface="宋体" panose="02010600030101010101" pitchFamily="2" charset="-122"/>
                          <a:cs typeface="Arial" panose="020B0604020202020204" pitchFamily="34" charset="0"/>
                        </a:rPr>
                        <a:t>60% -&gt; 100%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300" b="0" kern="1200" dirty="0">
                          <a:solidFill>
                            <a:srgbClr val="00B050"/>
                          </a:solidFill>
                          <a:effectLst/>
                          <a:latin typeface="Arial" panose="020B0604020202020204" pitchFamily="34" charset="0"/>
                          <a:ea typeface="+mn-ea"/>
                          <a:cs typeface="Arial" panose="020B0604020202020204" pitchFamily="34" charset="0"/>
                        </a:rPr>
                        <a:t>SA#96 (06/2022)</a:t>
                      </a:r>
                    </a:p>
                  </a:txBody>
                  <a:tcPr marL="68580" marR="68580" marT="0" marB="0" anchor="ctr">
                    <a:solidFill>
                      <a:srgbClr val="FFFFCC"/>
                    </a:solidFill>
                  </a:tcPr>
                </a:tc>
                <a:extLst>
                  <a:ext uri="{0D108BD9-81ED-4DB2-BD59-A6C34878D82A}">
                    <a16:rowId xmlns:a16="http://schemas.microsoft.com/office/drawing/2014/main" val="4291735441"/>
                  </a:ext>
                </a:extLst>
              </a:tr>
              <a:tr h="366274">
                <a:tc>
                  <a:txBody>
                    <a:bodyPr/>
                    <a:lstStyle/>
                    <a:p>
                      <a:pPr marL="0" algn="ctr" defTabSz="1219170" rtl="0" eaLnBrk="1" latinLnBrk="0" hangingPunct="1">
                        <a:spcAft>
                          <a:spcPts val="0"/>
                        </a:spcAft>
                      </a:pPr>
                      <a:r>
                        <a:rPr lang="en-US" sz="1300" b="0" kern="1200" dirty="0">
                          <a:solidFill>
                            <a:srgbClr val="00B050"/>
                          </a:solidFill>
                          <a:effectLst/>
                          <a:latin typeface="Arial" panose="020B0604020202020204" pitchFamily="34" charset="0"/>
                          <a:ea typeface="+mn-ea"/>
                          <a:cs typeface="Arial" panose="020B0604020202020204" pitchFamily="34" charset="0"/>
                        </a:rPr>
                        <a:t>CHROAM</a:t>
                      </a:r>
                      <a:endParaRPr lang="fr-FR" sz="1300" b="0" kern="1200" dirty="0">
                        <a:solidFill>
                          <a:srgbClr val="00B050"/>
                        </a:solidFill>
                        <a:effectLst/>
                        <a:latin typeface="Arial" panose="020B0604020202020204" pitchFamily="34" charset="0"/>
                        <a:ea typeface="+mn-ea"/>
                        <a:cs typeface="Arial" panose="020B0604020202020204" pitchFamily="34" charset="0"/>
                      </a:endParaRPr>
                    </a:p>
                  </a:txBody>
                  <a:tcPr marL="9525" marR="9525" marT="9525" marB="9525" anchor="ctr">
                    <a:solidFill>
                      <a:srgbClr val="FFFFCC"/>
                    </a:solidFill>
                  </a:tcPr>
                </a:tc>
                <a:tc>
                  <a:txBody>
                    <a:bodyPr/>
                    <a:lstStyle/>
                    <a:p>
                      <a:pPr marL="0" algn="ctr" defTabSz="1219170" rtl="0" eaLnBrk="1" latinLnBrk="0" hangingPunct="1">
                        <a:spcAft>
                          <a:spcPts val="0"/>
                        </a:spcAft>
                      </a:pPr>
                      <a:r>
                        <a:rPr lang="en-US" sz="1300" b="0" kern="1200" dirty="0">
                          <a:solidFill>
                            <a:srgbClr val="00B050"/>
                          </a:solidFill>
                          <a:effectLst/>
                          <a:latin typeface="Arial" panose="020B0604020202020204" pitchFamily="34" charset="0"/>
                          <a:ea typeface="+mn-ea"/>
                          <a:cs typeface="Arial" panose="020B0604020202020204" pitchFamily="34" charset="0"/>
                        </a:rPr>
                        <a:t>5G Charging for Local breakout roaming of data connectivity </a:t>
                      </a:r>
                      <a:endParaRPr lang="fr-FR" sz="1300" b="0" kern="1200" dirty="0">
                        <a:solidFill>
                          <a:srgbClr val="00B050"/>
                        </a:solidFill>
                        <a:effectLst/>
                        <a:latin typeface="Arial" panose="020B0604020202020204" pitchFamily="34" charset="0"/>
                        <a:ea typeface="+mn-ea"/>
                        <a:cs typeface="Arial" panose="020B0604020202020204" pitchFamily="34" charset="0"/>
                      </a:endParaRPr>
                    </a:p>
                  </a:txBody>
                  <a:tcPr marL="9525" marR="9525" marT="9525" marB="9525"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300" b="0" kern="1200" noProof="0" dirty="0">
                          <a:solidFill>
                            <a:srgbClr val="00B050"/>
                          </a:solidFill>
                          <a:effectLst/>
                          <a:latin typeface="Arial" panose="020B0604020202020204" pitchFamily="34" charset="0"/>
                          <a:ea typeface="+mn-ea"/>
                          <a:cs typeface="Arial" panose="020B0604020202020204" pitchFamily="34" charset="0"/>
                        </a:rPr>
                        <a:t>5% -&gt; 100%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nb-NO" altLang="zh-CN" sz="1300" b="0" kern="1200" noProof="0" dirty="0">
                          <a:solidFill>
                            <a:srgbClr val="00B050"/>
                          </a:solidFill>
                          <a:effectLst/>
                          <a:latin typeface="Arial" panose="020B0604020202020204" pitchFamily="34" charset="0"/>
                          <a:ea typeface="+mn-ea"/>
                          <a:cs typeface="Arial" panose="020B0604020202020204" pitchFamily="34" charset="0"/>
                        </a:rPr>
                        <a:t>SA#96  (06/2022)</a:t>
                      </a:r>
                      <a:endParaRPr lang="en-GB" altLang="zh-CN" sz="1300" b="0" kern="1200" noProof="0" dirty="0">
                        <a:solidFill>
                          <a:srgbClr val="00B050"/>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2557845709"/>
                  </a:ext>
                </a:extLst>
              </a:tr>
              <a:tr h="440066">
                <a:tc>
                  <a:txBody>
                    <a:bodyPr/>
                    <a:lstStyle/>
                    <a:p>
                      <a:pPr algn="ctr"/>
                      <a:r>
                        <a:rPr lang="en-US" sz="1300" b="0" kern="1200" dirty="0">
                          <a:solidFill>
                            <a:schemeClr val="tx1"/>
                          </a:solidFill>
                          <a:effectLst/>
                          <a:latin typeface="Arial" panose="020B0604020202020204" pitchFamily="34" charset="0"/>
                          <a:ea typeface="+mn-ea"/>
                          <a:cs typeface="Arial" panose="020B0604020202020204" pitchFamily="34" charset="0"/>
                        </a:rPr>
                        <a:t>5GMMS_CH</a:t>
                      </a:r>
                    </a:p>
                  </a:txBody>
                  <a:tcPr marL="9525" marR="9525" marT="9525" marB="9525" anchor="ctr">
                    <a:solidFill>
                      <a:srgbClr val="FFFFCC"/>
                    </a:solidFill>
                  </a:tcPr>
                </a:tc>
                <a:tc>
                  <a:txBody>
                    <a:bodyPr/>
                    <a:lstStyle/>
                    <a:p>
                      <a:pPr algn="ctr"/>
                      <a:r>
                        <a:rPr lang="en-US" sz="1300" b="0" kern="1200" dirty="0">
                          <a:solidFill>
                            <a:schemeClr val="tx1"/>
                          </a:solidFill>
                          <a:effectLst/>
                          <a:latin typeface="Arial" panose="020B0604020202020204" pitchFamily="34" charset="0"/>
                          <a:ea typeface="+mn-ea"/>
                          <a:cs typeface="Arial" panose="020B0604020202020204" pitchFamily="34" charset="0"/>
                        </a:rPr>
                        <a:t>MMS Charging in 5G System Architecture </a:t>
                      </a:r>
                    </a:p>
                    <a:p>
                      <a:pPr algn="ctr"/>
                      <a:r>
                        <a:rPr lang="en-US" sz="1300" b="0" kern="1200" dirty="0">
                          <a:solidFill>
                            <a:schemeClr val="bg1">
                              <a:lumMod val="85000"/>
                            </a:schemeClr>
                          </a:solidFill>
                          <a:effectLst/>
                          <a:latin typeface="Arial" panose="020B0604020202020204" pitchFamily="34" charset="0"/>
                          <a:ea typeface="+mn-ea"/>
                          <a:cs typeface="Arial" panose="020B0604020202020204" pitchFamily="34" charset="0"/>
                        </a:rPr>
                        <a:t>(prel. work before SA approval)</a:t>
                      </a:r>
                    </a:p>
                  </a:txBody>
                  <a:tcPr marL="9525" marR="9525" marT="9525" marB="9525" anchor="ctr">
                    <a:solidFill>
                      <a:srgbClr val="FFFFCC"/>
                    </a:solidFill>
                  </a:tcPr>
                </a:tc>
                <a:tc>
                  <a:txBody>
                    <a:bodyPr/>
                    <a:lstStyle/>
                    <a:p>
                      <a:pPr algn="ctr"/>
                      <a:r>
                        <a:rPr kumimoji="0" lang="en-US" sz="1300" b="0" i="0" u="none" strike="noStrike" kern="1200" cap="none" spc="0" normalizeH="0" baseline="0" dirty="0">
                          <a:ln>
                            <a:noFill/>
                          </a:ln>
                          <a:solidFill>
                            <a:prstClr val="black"/>
                          </a:solidFill>
                          <a:effectLst/>
                          <a:uLnTx/>
                          <a:uFillTx/>
                          <a:latin typeface="Arial" panose="020B0604020202020204" pitchFamily="34" charset="0"/>
                          <a:ea typeface="+mn-ea"/>
                          <a:cs typeface="Arial" panose="020B0604020202020204" pitchFamily="34" charset="0"/>
                        </a:rPr>
                        <a:t>0 % -&gt; 0%</a:t>
                      </a:r>
                    </a:p>
                  </a:txBody>
                  <a:tcPr marL="68580" marR="68580" marT="0" marB="0" anchor="ctr">
                    <a:solidFill>
                      <a:srgbClr val="FFFFCC"/>
                    </a:solidFill>
                  </a:tcPr>
                </a:tc>
                <a:tc>
                  <a:txBody>
                    <a:bodyPr/>
                    <a:lstStyle/>
                    <a:p>
                      <a:pPr algn="ctr"/>
                      <a:r>
                        <a:rPr lang="en-US" sz="1300" b="0" kern="1200" dirty="0">
                          <a:solidFill>
                            <a:schemeClr val="tx1"/>
                          </a:solidFill>
                          <a:effectLst/>
                          <a:latin typeface="Arial" panose="020B0604020202020204" pitchFamily="34" charset="0"/>
                          <a:ea typeface="+mn-ea"/>
                          <a:cs typeface="Arial" panose="020B0604020202020204" pitchFamily="34" charset="0"/>
                        </a:rPr>
                        <a:t>SA#98 (12/2022)</a:t>
                      </a:r>
                    </a:p>
                  </a:txBody>
                  <a:tcPr marL="68580" marR="68580" marT="0" marB="0" anchor="ctr">
                    <a:solidFill>
                      <a:srgbClr val="FFFFCC"/>
                    </a:solidFill>
                  </a:tcPr>
                </a:tc>
                <a:extLst>
                  <a:ext uri="{0D108BD9-81ED-4DB2-BD59-A6C34878D82A}">
                    <a16:rowId xmlns:a16="http://schemas.microsoft.com/office/drawing/2014/main" val="2817970002"/>
                  </a:ext>
                </a:extLst>
              </a:tr>
              <a:tr h="440066">
                <a:tc>
                  <a:txBody>
                    <a:bodyPr/>
                    <a:lstStyle/>
                    <a:p>
                      <a:pPr marL="0" algn="ctr" defTabSz="1219170" rtl="0" eaLnBrk="1" latinLnBrk="0" hangingPunct="1">
                        <a:spcAft>
                          <a:spcPts val="0"/>
                        </a:spcAft>
                      </a:pPr>
                      <a:r>
                        <a:rPr lang="fr-FR" sz="1300" b="0" kern="1200" dirty="0">
                          <a:solidFill>
                            <a:schemeClr val="tx1"/>
                          </a:solidFill>
                          <a:effectLst/>
                          <a:latin typeface="Arial" panose="020B0604020202020204" pitchFamily="34" charset="0"/>
                          <a:ea typeface="+mn-ea"/>
                          <a:cs typeface="Arial" panose="020B0604020202020204" pitchFamily="34" charset="0"/>
                        </a:rPr>
                        <a:t>FS_NETSLICE_CH_Ph2</a:t>
                      </a:r>
                    </a:p>
                  </a:txBody>
                  <a:tcPr marL="9525" marR="9525" marT="9525" marB="9525" anchor="ctr">
                    <a:solidFill>
                      <a:srgbClr val="FFFFCC"/>
                    </a:solidFill>
                  </a:tcPr>
                </a:tc>
                <a:tc>
                  <a:txBody>
                    <a:bodyPr/>
                    <a:lstStyle/>
                    <a:p>
                      <a:pPr marL="0" algn="ctr" defTabSz="1219170" rtl="0" eaLnBrk="1" latinLnBrk="0" hangingPunct="1">
                        <a:spcAft>
                          <a:spcPts val="900"/>
                        </a:spcAft>
                      </a:pPr>
                      <a:r>
                        <a:rPr lang="en-US" sz="1300" b="0" kern="1200" dirty="0">
                          <a:solidFill>
                            <a:schemeClr val="tx1"/>
                          </a:solidFill>
                          <a:effectLst/>
                          <a:latin typeface="Arial" panose="020B0604020202020204" pitchFamily="34" charset="0"/>
                          <a:ea typeface="+mn-ea"/>
                          <a:cs typeface="Arial" panose="020B0604020202020204" pitchFamily="34" charset="0"/>
                        </a:rPr>
                        <a:t>Study on charging aspects for enhancements of Network Slicing Phase 2</a:t>
                      </a:r>
                      <a:endParaRPr lang="fr-FR" sz="13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70% -&gt; 75%</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300" b="0" kern="1200" dirty="0">
                          <a:solidFill>
                            <a:schemeClr val="tx1"/>
                          </a:solidFill>
                          <a:effectLst/>
                          <a:latin typeface="Arial" panose="020B0604020202020204" pitchFamily="34" charset="0"/>
                          <a:ea typeface="+mn-ea"/>
                          <a:cs typeface="Arial" panose="020B0604020202020204" pitchFamily="34" charset="0"/>
                        </a:rPr>
                        <a:t>SA#99 (03/2023) </a:t>
                      </a:r>
                    </a:p>
                  </a:txBody>
                  <a:tcPr marL="68580" marR="68580" marT="0" marB="0" anchor="ctr">
                    <a:solidFill>
                      <a:srgbClr val="FFFFCC"/>
                    </a:solidFill>
                  </a:tcPr>
                </a:tc>
                <a:extLst>
                  <a:ext uri="{0D108BD9-81ED-4DB2-BD59-A6C34878D82A}">
                    <a16:rowId xmlns:a16="http://schemas.microsoft.com/office/drawing/2014/main" val="2091728093"/>
                  </a:ext>
                </a:extLst>
              </a:tr>
              <a:tr h="440066">
                <a:tc>
                  <a:txBody>
                    <a:bodyPr/>
                    <a:lstStyle/>
                    <a:p>
                      <a:pPr marL="0" algn="ctr" defTabSz="1219170" rtl="0" eaLnBrk="1" latinLnBrk="0" hangingPunct="1">
                        <a:spcAft>
                          <a:spcPts val="0"/>
                        </a:spcAft>
                      </a:pPr>
                      <a:r>
                        <a:rPr lang="en-US" sz="1300" b="0" kern="1200" dirty="0">
                          <a:solidFill>
                            <a:schemeClr val="tx1"/>
                          </a:solidFill>
                          <a:effectLst/>
                          <a:latin typeface="Arial" panose="020B0604020202020204" pitchFamily="34" charset="0"/>
                          <a:ea typeface="+mn-ea"/>
                          <a:cs typeface="Arial" panose="020B0604020202020204" pitchFamily="34" charset="0"/>
                        </a:rPr>
                        <a:t>FS_NCHF_Ph2</a:t>
                      </a:r>
                      <a:endParaRPr lang="fr-FR" sz="13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nchor="ctr">
                    <a:solidFill>
                      <a:srgbClr val="FFFFCC"/>
                    </a:solidFill>
                  </a:tcPr>
                </a:tc>
                <a:tc>
                  <a:txBody>
                    <a:bodyPr/>
                    <a:lstStyle/>
                    <a:p>
                      <a:pPr marL="0" algn="ctr" defTabSz="1219170" rtl="0" eaLnBrk="1" latinLnBrk="0" hangingPunct="1">
                        <a:spcAft>
                          <a:spcPts val="0"/>
                        </a:spcAft>
                      </a:pPr>
                      <a:r>
                        <a:rPr lang="en-US" sz="1300" b="0" kern="1200" dirty="0">
                          <a:solidFill>
                            <a:schemeClr val="tx1"/>
                          </a:solidFill>
                          <a:effectLst/>
                          <a:latin typeface="Arial" panose="020B0604020202020204" pitchFamily="34" charset="0"/>
                          <a:ea typeface="+mn-ea"/>
                          <a:cs typeface="Arial" panose="020B0604020202020204" pitchFamily="34" charset="0"/>
                        </a:rPr>
                        <a:t>Study on </a:t>
                      </a:r>
                      <a:r>
                        <a:rPr lang="en-US" sz="1300" b="0" kern="1200" dirty="0" err="1">
                          <a:solidFill>
                            <a:schemeClr val="tx1"/>
                          </a:solidFill>
                          <a:effectLst/>
                          <a:latin typeface="Arial" panose="020B0604020202020204" pitchFamily="34" charset="0"/>
                          <a:ea typeface="+mn-ea"/>
                          <a:cs typeface="Arial" panose="020B0604020202020204" pitchFamily="34" charset="0"/>
                        </a:rPr>
                        <a:t>Nchf</a:t>
                      </a:r>
                      <a:r>
                        <a:rPr lang="en-US" sz="1300" b="0" kern="1200" dirty="0">
                          <a:solidFill>
                            <a:schemeClr val="tx1"/>
                          </a:solidFill>
                          <a:effectLst/>
                          <a:latin typeface="Arial" panose="020B0604020202020204" pitchFamily="34" charset="0"/>
                          <a:ea typeface="+mn-ea"/>
                          <a:cs typeface="Arial" panose="020B0604020202020204" pitchFamily="34" charset="0"/>
                        </a:rPr>
                        <a:t> charging services phase 2</a:t>
                      </a:r>
                      <a:endParaRPr lang="fr-FR" sz="13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40% -&gt; 60%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nb-NO" altLang="zh-CN" sz="1300" b="0" kern="1200" noProof="0" dirty="0">
                          <a:solidFill>
                            <a:schemeClr val="tx1"/>
                          </a:solidFill>
                          <a:effectLst/>
                          <a:latin typeface="Arial" panose="020B0604020202020204" pitchFamily="34" charset="0"/>
                          <a:ea typeface="+mn-ea"/>
                          <a:cs typeface="Arial" panose="020B0604020202020204" pitchFamily="34" charset="0"/>
                        </a:rPr>
                        <a:t>SA#99  (03/2023)</a:t>
                      </a:r>
                      <a:endParaRPr lang="en-GB" altLang="zh-CN" sz="1300" b="0" kern="1200" noProof="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1962477433"/>
                  </a:ext>
                </a:extLst>
              </a:tr>
              <a:tr h="440066">
                <a:tc>
                  <a:txBody>
                    <a:bodyPr/>
                    <a:lstStyle/>
                    <a:p>
                      <a:pPr marL="0" algn="ctr" defTabSz="1219170" rtl="0" eaLnBrk="1" latinLnBrk="0" hangingPunct="1">
                        <a:spcAft>
                          <a:spcPts val="0"/>
                        </a:spcAft>
                      </a:pPr>
                      <a:r>
                        <a:rPr lang="en-US" sz="1300" b="0" kern="1200" dirty="0">
                          <a:solidFill>
                            <a:schemeClr val="tx1"/>
                          </a:solidFill>
                          <a:effectLst/>
                          <a:latin typeface="Arial" panose="020B0604020202020204" pitchFamily="34" charset="0"/>
                          <a:ea typeface="+mn-ea"/>
                          <a:cs typeface="Arial" panose="020B0604020202020204" pitchFamily="34" charset="0"/>
                        </a:rPr>
                        <a:t>FS_CHROAM</a:t>
                      </a:r>
                      <a:endParaRPr lang="fr-FR" sz="13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nchor="ctr">
                    <a:solidFill>
                      <a:srgbClr val="FFFFCC"/>
                    </a:solidFill>
                  </a:tcPr>
                </a:tc>
                <a:tc>
                  <a:txBody>
                    <a:bodyPr/>
                    <a:lstStyle/>
                    <a:p>
                      <a:pPr marL="0" algn="ctr" defTabSz="1219170" rtl="0" eaLnBrk="1" latinLnBrk="0" hangingPunct="1">
                        <a:spcAft>
                          <a:spcPts val="0"/>
                        </a:spcAft>
                      </a:pPr>
                      <a:r>
                        <a:rPr lang="en-US" sz="1300" b="0" kern="1200" dirty="0">
                          <a:solidFill>
                            <a:schemeClr val="tx1"/>
                          </a:solidFill>
                          <a:effectLst/>
                          <a:latin typeface="Arial" panose="020B0604020202020204" pitchFamily="34" charset="0"/>
                          <a:ea typeface="+mn-ea"/>
                          <a:cs typeface="Arial" panose="020B0604020202020204" pitchFamily="34" charset="0"/>
                        </a:rPr>
                        <a:t>Study on 5G roaming charging architecture for wholesale and retail scenarios</a:t>
                      </a:r>
                      <a:endParaRPr lang="fr-FR" sz="13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50% -&gt; 75%</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nb-NO" altLang="zh-CN" sz="1300" b="0" kern="1200" noProof="0" dirty="0">
                          <a:solidFill>
                            <a:schemeClr val="tx1"/>
                          </a:solidFill>
                          <a:effectLst/>
                          <a:latin typeface="Arial" panose="020B0604020202020204" pitchFamily="34" charset="0"/>
                          <a:ea typeface="+mn-ea"/>
                          <a:cs typeface="Arial" panose="020B0604020202020204" pitchFamily="34" charset="0"/>
                        </a:rPr>
                        <a:t>SA#99  (03/2023)</a:t>
                      </a:r>
                      <a:endParaRPr lang="en-GB" altLang="zh-CN" sz="1300" b="0" kern="1200" noProof="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1536528288"/>
                  </a:ext>
                </a:extLst>
              </a:tr>
              <a:tr h="440066">
                <a:tc>
                  <a:txBody>
                    <a:bodyPr/>
                    <a:lstStyle/>
                    <a:p>
                      <a:pPr algn="ctr"/>
                      <a:r>
                        <a:rPr lang="en-US" sz="1300" b="0" kern="1200" dirty="0">
                          <a:solidFill>
                            <a:schemeClr val="tx1"/>
                          </a:solidFill>
                          <a:effectLst/>
                          <a:latin typeface="Arial" panose="020B0604020202020204" pitchFamily="34" charset="0"/>
                          <a:ea typeface="+mn-ea"/>
                          <a:cs typeface="Arial" panose="020B0604020202020204" pitchFamily="34" charset="0"/>
                        </a:rPr>
                        <a:t>FS_eNPN_CH</a:t>
                      </a:r>
                    </a:p>
                  </a:txBody>
                  <a:tcPr marL="9525" marR="9525" marT="9525" marB="9525" anchor="ctr">
                    <a:solidFill>
                      <a:srgbClr val="FFFFCC"/>
                    </a:solidFill>
                  </a:tcPr>
                </a:tc>
                <a:tc>
                  <a:txBody>
                    <a:bodyPr/>
                    <a:lstStyle/>
                    <a:p>
                      <a:pPr algn="ctr"/>
                      <a:r>
                        <a:rPr lang="en-GB" sz="1300" b="0" kern="1200" dirty="0">
                          <a:solidFill>
                            <a:schemeClr val="tx1"/>
                          </a:solidFill>
                          <a:effectLst/>
                          <a:latin typeface="Arial" panose="020B0604020202020204" pitchFamily="34" charset="0"/>
                          <a:ea typeface="+mn-ea"/>
                          <a:cs typeface="Arial" panose="020B0604020202020204" pitchFamily="34" charset="0"/>
                        </a:rPr>
                        <a:t>Study on Charging Aspects for Enhanced support of Non-Public Networks </a:t>
                      </a:r>
                      <a:endParaRPr lang="en-US" sz="13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nchor="ctr">
                    <a:solidFill>
                      <a:srgbClr val="FFFFCC"/>
                    </a:solidFill>
                  </a:tcPr>
                </a:tc>
                <a:tc>
                  <a:txBody>
                    <a:bodyPr/>
                    <a:lstStyle/>
                    <a:p>
                      <a:pPr algn="ctr"/>
                      <a:r>
                        <a:rPr kumimoji="0" lang="en-US" sz="1300" b="0" i="0" u="none" strike="noStrike" kern="1200" cap="none" spc="0" normalizeH="0" baseline="0" dirty="0">
                          <a:ln>
                            <a:noFill/>
                          </a:ln>
                          <a:solidFill>
                            <a:prstClr val="black"/>
                          </a:solidFill>
                          <a:effectLst/>
                          <a:uLnTx/>
                          <a:uFillTx/>
                          <a:latin typeface="Arial" panose="020B0604020202020204" pitchFamily="34" charset="0"/>
                          <a:ea typeface="+mn-ea"/>
                          <a:cs typeface="Arial" panose="020B0604020202020204" pitchFamily="34" charset="0"/>
                        </a:rPr>
                        <a:t>0 % -&gt; 25 %</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nb-NO" altLang="zh-CN" sz="1300" b="0" kern="1200" noProof="0" dirty="0">
                          <a:solidFill>
                            <a:schemeClr val="tx1"/>
                          </a:solidFill>
                          <a:effectLst/>
                          <a:latin typeface="Arial" panose="020B0604020202020204" pitchFamily="34" charset="0"/>
                          <a:ea typeface="+mn-ea"/>
                          <a:cs typeface="Arial" panose="020B0604020202020204" pitchFamily="34" charset="0"/>
                        </a:rPr>
                        <a:t>SA#99  (03/2023)</a:t>
                      </a:r>
                      <a:endParaRPr lang="en-GB" altLang="zh-CN" sz="1300" b="0" kern="1200" noProof="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22433653"/>
                  </a:ext>
                </a:extLst>
              </a:tr>
            </a:tbl>
          </a:graphicData>
        </a:graphic>
      </p:graphicFrame>
      <p:sp>
        <p:nvSpPr>
          <p:cNvPr id="5" name="矩形 8">
            <a:extLst>
              <a:ext uri="{FF2B5EF4-FFF2-40B4-BE49-F238E27FC236}">
                <a16:creationId xmlns:a16="http://schemas.microsoft.com/office/drawing/2014/main" id="{78A5E121-66CD-4FC8-BA2B-46CF21675834}"/>
              </a:ext>
            </a:extLst>
          </p:cNvPr>
          <p:cNvSpPr/>
          <p:nvPr/>
        </p:nvSpPr>
        <p:spPr>
          <a:xfrm>
            <a:off x="756579" y="5713789"/>
            <a:ext cx="10886033" cy="923330"/>
          </a:xfrm>
          <a:prstGeom prst="rect">
            <a:avLst/>
          </a:prstGeom>
          <a:noFill/>
          <a:ln>
            <a:noFill/>
          </a:ln>
        </p:spPr>
        <p:txBody>
          <a:bodyPr wrap="square">
            <a:spAutoFit/>
          </a:bodyPr>
          <a:lstStyle/>
          <a:p>
            <a:pPr marL="285750" indent="-285750" defTabSz="1219170" eaLnBrk="1" fontAlgn="auto" hangingPunct="1">
              <a:spcBef>
                <a:spcPts val="0"/>
              </a:spcBef>
              <a:spcAft>
                <a:spcPts val="0"/>
              </a:spcAft>
              <a:buFont typeface="Wingdings" panose="05000000000000000000" pitchFamily="2" charset="2"/>
              <a:buChar char="Ø"/>
              <a:defRPr/>
            </a:pPr>
            <a:endParaRPr lang="en-US" sz="1800" dirty="0">
              <a:latin typeface="Calibri" pitchFamily="34" charset="0"/>
              <a:ea typeface="宋体" pitchFamily="2" charset="-122"/>
              <a:cs typeface="Arial" charset="0"/>
            </a:endParaRPr>
          </a:p>
          <a:p>
            <a:pPr marL="285750" indent="-285750" defTabSz="1219170" eaLnBrk="1" fontAlgn="auto" hangingPunct="1">
              <a:spcBef>
                <a:spcPts val="0"/>
              </a:spcBef>
              <a:spcAft>
                <a:spcPts val="0"/>
              </a:spcAft>
              <a:buFont typeface="Wingdings" panose="05000000000000000000" pitchFamily="2" charset="2"/>
              <a:buChar char="Ø"/>
              <a:defRPr/>
            </a:pPr>
            <a:r>
              <a:rPr lang="en-US" sz="1800" dirty="0">
                <a:solidFill>
                  <a:srgbClr val="00B050"/>
                </a:solidFill>
                <a:latin typeface="Calibri" pitchFamily="34" charset="0"/>
                <a:ea typeface="宋体" pitchFamily="2" charset="-122"/>
                <a:cs typeface="Arial" charset="0"/>
              </a:rPr>
              <a:t> All Rel-17 Work items are completed</a:t>
            </a:r>
            <a:endParaRPr lang="en-US" sz="18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18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978536770"/>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47849" y="541566"/>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Exception requests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003261522"/>
              </p:ext>
            </p:extLst>
          </p:nvPr>
        </p:nvGraphicFramePr>
        <p:xfrm>
          <a:off x="1115876" y="1478555"/>
          <a:ext cx="10184439" cy="991501"/>
        </p:xfrm>
        <a:graphic>
          <a:graphicData uri="http://schemas.openxmlformats.org/drawingml/2006/table">
            <a:tbl>
              <a:tblPr/>
              <a:tblGrid>
                <a:gridCol w="1483887">
                  <a:extLst>
                    <a:ext uri="{9D8B030D-6E8A-4147-A177-3AD203B41FA5}">
                      <a16:colId xmlns:a16="http://schemas.microsoft.com/office/drawing/2014/main" val="20000"/>
                    </a:ext>
                  </a:extLst>
                </a:gridCol>
                <a:gridCol w="8700552">
                  <a:extLst>
                    <a:ext uri="{9D8B030D-6E8A-4147-A177-3AD203B41FA5}">
                      <a16:colId xmlns:a16="http://schemas.microsoft.com/office/drawing/2014/main" val="20001"/>
                    </a:ext>
                  </a:extLst>
                </a:gridCol>
              </a:tblGrid>
              <a:tr h="5052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anose="020F0502020204030204"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anose="020F0502020204030204"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86229">
                <a:tc>
                  <a:txBody>
                    <a:bodyPr/>
                    <a:lstStyle/>
                    <a:p>
                      <a:pPr marL="0" algn="ctr" defTabSz="1219170" rtl="0" eaLnBrk="1" fontAlgn="t" latinLnBrk="0" hangingPunct="1">
                        <a:spcAft>
                          <a:spcPts val="900"/>
                        </a:spcAft>
                      </a:pPr>
                      <a:r>
                        <a:rPr lang="fr-FR" sz="1400" kern="1200" dirty="0">
                          <a:solidFill>
                            <a:schemeClr val="tx1"/>
                          </a:solidFill>
                          <a:effectLst/>
                          <a:latin typeface="+mn-lt"/>
                          <a:ea typeface="+mn-ea"/>
                          <a:cs typeface="+mn-cs"/>
                        </a:rPr>
                        <a:t>-</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Bef>
                          <a:spcPts val="1200"/>
                        </a:spcBef>
                        <a:spcAft>
                          <a:spcPts val="0"/>
                        </a:spcAft>
                      </a:pPr>
                      <a:endParaRPr lang="fr-FR" sz="1400" kern="1200" dirty="0">
                        <a:solidFill>
                          <a:schemeClr val="tx1"/>
                        </a:solidFill>
                        <a:effectLst/>
                        <a:latin typeface="+mn-lt"/>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89848610"/>
                  </a:ext>
                </a:extLst>
              </a:tr>
            </a:tbl>
          </a:graphicData>
        </a:graphic>
      </p:graphicFrame>
    </p:spTree>
    <p:extLst>
      <p:ext uri="{BB962C8B-B14F-4D97-AF65-F5344CB8AC3E}">
        <p14:creationId xmlns:p14="http://schemas.microsoft.com/office/powerpoint/2010/main" val="3075603900"/>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3538048721"/>
              </p:ext>
            </p:extLst>
          </p:nvPr>
        </p:nvGraphicFramePr>
        <p:xfrm>
          <a:off x="448394" y="1284786"/>
          <a:ext cx="11295212" cy="1402766"/>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53860">
                  <a:extLst>
                    <a:ext uri="{9D8B030D-6E8A-4147-A177-3AD203B41FA5}">
                      <a16:colId xmlns:a16="http://schemas.microsoft.com/office/drawing/2014/main" val="20003"/>
                    </a:ext>
                  </a:extLst>
                </a:gridCol>
                <a:gridCol w="888040">
                  <a:extLst>
                    <a:ext uri="{9D8B030D-6E8A-4147-A177-3AD203B41FA5}">
                      <a16:colId xmlns:a16="http://schemas.microsoft.com/office/drawing/2014/main" val="20006"/>
                    </a:ext>
                  </a:extLst>
                </a:gridCol>
                <a:gridCol w="1132095">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564566">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28031">
                <a:tc>
                  <a:txBody>
                    <a:bodyPr/>
                    <a:lstStyle/>
                    <a:p>
                      <a:pPr algn="ctr">
                        <a:spcAft>
                          <a:spcPts val="900"/>
                        </a:spcAft>
                      </a:pPr>
                      <a:r>
                        <a:rPr lang="sv-SE" sz="1100" b="1" kern="1200" dirty="0">
                          <a:solidFill>
                            <a:schemeClr val="dk1"/>
                          </a:solidFill>
                          <a:effectLst/>
                          <a:latin typeface="Arial" panose="020B0604020202020204" pitchFamily="34" charset="0"/>
                          <a:ea typeface="+mn-ea"/>
                          <a:cs typeface="+mn-cs"/>
                        </a:rPr>
                        <a:t>EDGE_CH</a:t>
                      </a:r>
                    </a:p>
                  </a:txBody>
                  <a:tcPr marL="68580" marR="68580" marT="0" marB="0" anchor="ctr">
                    <a:solidFill>
                      <a:srgbClr val="FFFFCC"/>
                    </a:solid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Charging aspects of Edge Computing</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70% -&gt; </a:t>
                      </a:r>
                      <a:r>
                        <a:rPr lang="sv-SE" altLang="zh-CN" sz="1100" kern="1200" dirty="0">
                          <a:solidFill>
                            <a:srgbClr val="00B050"/>
                          </a:solidFill>
                          <a:effectLst/>
                          <a:latin typeface="Arial" panose="020B0604020202020204" pitchFamily="34" charset="0"/>
                          <a:ea typeface="+mn-ea"/>
                          <a:cs typeface="+mn-cs"/>
                        </a:rPr>
                        <a:t>100%</a:t>
                      </a:r>
                      <a:endParaRPr lang="sv-SE" altLang="zh-CN" sz="1100" kern="1200" dirty="0">
                        <a:solidFill>
                          <a:srgbClr val="00B050"/>
                        </a:solidFill>
                        <a:effectLst/>
                        <a:highlight>
                          <a:srgbClr val="00FF00"/>
                        </a:highligh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32.240,</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32.255,</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32.297,</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32.291, TS 32.298</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sz="1100" b="0" i="0" u="sng" strike="noStrike" kern="1200" cap="none" spc="0" normalizeH="0" baseline="0" noProof="0" dirty="0">
                          <a:ln>
                            <a:noFill/>
                          </a:ln>
                          <a:solidFill>
                            <a:srgbClr val="0000FF"/>
                          </a:solidFill>
                          <a:effectLst/>
                          <a:uLnTx/>
                          <a:uFillTx/>
                          <a:latin typeface="Arial" panose="020B0604020202020204" pitchFamily="34" charset="0"/>
                          <a:ea typeface="Nokia Pure Text Light" panose="020B0403020202020204" pitchFamily="34" charset="0"/>
                          <a:cs typeface="+mn-cs"/>
                          <a:hlinkClick r:id="rId2">
                            <a:extLst>
                              <a:ext uri="{A12FA001-AC4F-418D-AE19-62706E023703}">
                                <ahyp:hlinkClr xmlns:ahyp="http://schemas.microsoft.com/office/drawing/2018/hyperlinkcolor" val="tx"/>
                              </a:ext>
                            </a:extLst>
                          </a:hlinkClick>
                        </a:rPr>
                        <a:t>SP-210861</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SA#96 (06/2022)</a:t>
                      </a:r>
                      <a:r>
                        <a:rPr lang="en-GB" altLang="zh-CN" sz="1100" b="0" kern="1200" dirty="0">
                          <a:solidFill>
                            <a:schemeClr val="dk1"/>
                          </a:solidFill>
                          <a:effectLst/>
                          <a:latin typeface="Arial" panose="020B0604020202020204" pitchFamily="34" charset="0"/>
                          <a:ea typeface="+mn-ea"/>
                          <a:cs typeface="+mn-cs"/>
                        </a:rPr>
                        <a:t> </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Intel Corporation (UK) Ltd</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700872" y="192327"/>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5G_EDGE</a:t>
            </a:r>
          </a:p>
          <a:p>
            <a:endParaRPr lang="en-US" altLang="zh-CN" sz="3200" kern="0" dirty="0"/>
          </a:p>
        </p:txBody>
      </p:sp>
      <p:sp>
        <p:nvSpPr>
          <p:cNvPr id="10" name="文本框 9"/>
          <p:cNvSpPr txBox="1"/>
          <p:nvPr/>
        </p:nvSpPr>
        <p:spPr>
          <a:xfrm>
            <a:off x="448393" y="2691787"/>
            <a:ext cx="11201932"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6F1189A6-539C-4702-8B28-3981E6DDC8BE}"/>
              </a:ext>
            </a:extLst>
          </p:cNvPr>
          <p:cNvSpPr/>
          <p:nvPr/>
        </p:nvSpPr>
        <p:spPr>
          <a:xfrm>
            <a:off x="448393" y="2998579"/>
            <a:ext cx="11108721" cy="3570208"/>
          </a:xfrm>
          <a:prstGeom prst="rect">
            <a:avLst/>
          </a:prstGeom>
          <a:noFill/>
          <a:ln>
            <a:noFill/>
          </a:ln>
        </p:spPr>
        <p:txBody>
          <a:bodyPr wrap="square">
            <a:spAutoFit/>
          </a:bodyPr>
          <a:lstStyle/>
          <a:p>
            <a:pPr marL="285750" indent="-285750" defTabSz="1219170" eaLnBrk="1" fontAlgn="auto" hangingPunct="1">
              <a:spcBef>
                <a:spcPts val="0"/>
              </a:spcBef>
              <a:spcAft>
                <a:spcPts val="0"/>
              </a:spcAft>
              <a:buFont typeface="Wingdings" panose="05000000000000000000" pitchFamily="2" charset="2"/>
              <a:buChar char="Ø"/>
              <a:defRPr/>
            </a:pPr>
            <a:r>
              <a:rPr lang="fr-FR" sz="1800" dirty="0">
                <a:latin typeface="Calibri" pitchFamily="34" charset="0"/>
                <a:ea typeface="宋体" pitchFamily="2" charset="-122"/>
                <a:cs typeface="Arial" charset="0"/>
              </a:rPr>
              <a:t>pCRs  agreed to TS 32.257 on :</a:t>
            </a:r>
          </a:p>
          <a:p>
            <a:pPr marL="893763" lvl="1" indent="-285750" defTabSz="1219170" eaLnBrk="1" fontAlgn="auto" hangingPunct="1">
              <a:spcBef>
                <a:spcPts val="0"/>
              </a:spcBef>
              <a:spcAft>
                <a:spcPts val="0"/>
              </a:spcAft>
              <a:buFont typeface="Arial" panose="020B0604020202020204" pitchFamily="34" charset="0"/>
              <a:buChar char="•"/>
              <a:defRPr/>
            </a:pPr>
            <a:r>
              <a:rPr lang="en-US" sz="1600" dirty="0">
                <a:latin typeface="Calibri" panose="020F0502020204030204" pitchFamily="34" charset="0"/>
                <a:ea typeface="Times New Roman" panose="02020603050405020304" pitchFamily="18" charset="0"/>
              </a:rPr>
              <a:t>Add charging information definition for edge enabling services charging</a:t>
            </a:r>
          </a:p>
          <a:p>
            <a:pPr marL="893763" lvl="1" indent="-285750" defTabSz="1219170" eaLnBrk="1" fontAlgn="auto" hangingPunct="1">
              <a:spcBef>
                <a:spcPts val="0"/>
              </a:spcBef>
              <a:spcAft>
                <a:spcPts val="0"/>
              </a:spcAft>
              <a:buFont typeface="Arial" panose="020B0604020202020204" pitchFamily="34" charset="0"/>
              <a:buChar char="•"/>
              <a:defRPr/>
            </a:pPr>
            <a:r>
              <a:rPr lang="en-US" sz="1600" dirty="0">
                <a:latin typeface="Calibri" panose="020F0502020204030204" pitchFamily="34" charset="0"/>
                <a:ea typeface="Times New Roman" panose="02020603050405020304" pitchFamily="18" charset="0"/>
              </a:rPr>
              <a:t>Correction on the charging information description</a:t>
            </a:r>
          </a:p>
          <a:p>
            <a:pPr marL="893763" lvl="1" indent="-285750" defTabSz="1219170" eaLnBrk="1" fontAlgn="auto" hangingPunct="1">
              <a:spcBef>
                <a:spcPts val="0"/>
              </a:spcBef>
              <a:spcAft>
                <a:spcPts val="0"/>
              </a:spcAft>
              <a:buFont typeface="Arial" panose="020B0604020202020204" pitchFamily="34" charset="0"/>
              <a:buChar char="•"/>
              <a:defRPr/>
            </a:pPr>
            <a:r>
              <a:rPr lang="en-US" sz="1600" dirty="0">
                <a:latin typeface="Calibri" panose="020F0502020204030204" pitchFamily="34" charset="0"/>
                <a:ea typeface="Times New Roman" panose="02020603050405020304" pitchFamily="18" charset="0"/>
              </a:rPr>
              <a:t>Clarification on the EAS Deployment Charging</a:t>
            </a:r>
          </a:p>
          <a:p>
            <a:pPr marL="893763" lvl="1" indent="-285750" defTabSz="1219170" eaLnBrk="1" fontAlgn="auto" hangingPunct="1">
              <a:spcBef>
                <a:spcPts val="0"/>
              </a:spcBef>
              <a:spcAft>
                <a:spcPts val="0"/>
              </a:spcAft>
              <a:buFont typeface="Arial" panose="020B0604020202020204" pitchFamily="34" charset="0"/>
              <a:buChar char="•"/>
              <a:defRPr/>
            </a:pPr>
            <a:r>
              <a:rPr lang="en-US" sz="1600" dirty="0">
                <a:latin typeface="Calibri" panose="020F0502020204030204" pitchFamily="34" charset="0"/>
                <a:ea typeface="Times New Roman" panose="02020603050405020304" pitchFamily="18" charset="0"/>
              </a:rPr>
              <a:t>Clarification on the Edge Enabling Infrastructure Resource</a:t>
            </a:r>
          </a:p>
          <a:p>
            <a:pPr marL="893763" lvl="1" indent="-285750" defTabSz="1219170" eaLnBrk="1" fontAlgn="auto" hangingPunct="1">
              <a:spcBef>
                <a:spcPts val="0"/>
              </a:spcBef>
              <a:spcAft>
                <a:spcPts val="0"/>
              </a:spcAft>
              <a:buFont typeface="Arial" panose="020B0604020202020204" pitchFamily="34" charset="0"/>
              <a:buChar char="•"/>
              <a:defRPr/>
            </a:pPr>
            <a:r>
              <a:rPr lang="en-US" sz="1600" dirty="0">
                <a:effectLst/>
                <a:latin typeface="Calibri" panose="020F0502020204030204" pitchFamily="34" charset="0"/>
                <a:ea typeface="Times New Roman" panose="02020603050405020304" pitchFamily="18" charset="0"/>
              </a:rPr>
              <a:t>Add charging information definition for EES exposed 5GC NF services</a:t>
            </a:r>
          </a:p>
          <a:p>
            <a:pPr marL="893763" lvl="1" indent="-285750" defTabSz="1219170" eaLnBrk="1" fontAlgn="auto" hangingPunct="1">
              <a:spcBef>
                <a:spcPts val="0"/>
              </a:spcBef>
              <a:spcAft>
                <a:spcPts val="0"/>
              </a:spcAft>
              <a:buFont typeface="Arial" panose="020B0604020202020204" pitchFamily="34" charset="0"/>
              <a:buChar char="•"/>
              <a:defRPr/>
            </a:pPr>
            <a:endParaRPr lang="en-US" sz="1000" dirty="0">
              <a:effectLst/>
              <a:latin typeface="Calibri" panose="020F0502020204030204" pitchFamily="34" charset="0"/>
              <a:ea typeface="Times New Roman" panose="02020603050405020304" pitchFamily="18" charset="0"/>
            </a:endParaRPr>
          </a:p>
          <a:p>
            <a:pPr marL="28575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CRs were agreed to </a:t>
            </a:r>
          </a:p>
          <a:p>
            <a:pPr marL="893763" lvl="1" indent="-285750" defTabSz="1219170" eaLnBrk="1" fontAlgn="auto" hangingPunct="1">
              <a:spcBef>
                <a:spcPts val="0"/>
              </a:spcBef>
              <a:spcAft>
                <a:spcPts val="0"/>
              </a:spcAft>
              <a:buFont typeface="Wingdings" panose="05000000000000000000" pitchFamily="2" charset="2"/>
              <a:buChar char="Ø"/>
              <a:defRPr/>
            </a:pPr>
            <a:r>
              <a:rPr lang="en-US" sz="1600" dirty="0">
                <a:latin typeface="Calibri" panose="020F0502020204030204" pitchFamily="34" charset="0"/>
              </a:rPr>
              <a:t>TS 32.240 to enhance charging architecture for Edge Computing </a:t>
            </a:r>
          </a:p>
          <a:p>
            <a:pPr marL="893763" lvl="1" indent="-285750" defTabSz="1219170" eaLnBrk="1" fontAlgn="auto" hangingPunct="1">
              <a:spcBef>
                <a:spcPts val="0"/>
              </a:spcBef>
              <a:spcAft>
                <a:spcPts val="0"/>
              </a:spcAft>
              <a:buFont typeface="Wingdings" panose="05000000000000000000" pitchFamily="2" charset="2"/>
              <a:buChar char="Ø"/>
              <a:defRPr/>
            </a:pPr>
            <a:r>
              <a:rPr lang="en-US" sz="1600" dirty="0">
                <a:latin typeface="Calibri" pitchFamily="34" charset="0"/>
                <a:ea typeface="宋体" pitchFamily="2" charset="-122"/>
                <a:cs typeface="Arial" charset="0"/>
              </a:rPr>
              <a:t>TS </a:t>
            </a:r>
            <a:r>
              <a:rPr lang="en-US" sz="1600" dirty="0">
                <a:latin typeface="Calibri" panose="020F0502020204030204" pitchFamily="34" charset="0"/>
              </a:rPr>
              <a:t>32.291 to Update Nchf_ConvergedCharging service API for Edge Computing</a:t>
            </a:r>
          </a:p>
          <a:p>
            <a:pPr marL="893763" lvl="1" indent="-285750" defTabSz="1219170" eaLnBrk="1" fontAlgn="auto" hangingPunct="1">
              <a:spcBef>
                <a:spcPts val="0"/>
              </a:spcBef>
              <a:spcAft>
                <a:spcPts val="0"/>
              </a:spcAft>
              <a:buFont typeface="Wingdings" panose="05000000000000000000" pitchFamily="2" charset="2"/>
              <a:buChar char="Ø"/>
              <a:defRPr/>
            </a:pPr>
            <a:r>
              <a:rPr lang="en-US" sz="1600" dirty="0">
                <a:latin typeface="Calibri" pitchFamily="34" charset="0"/>
                <a:ea typeface="宋体" pitchFamily="2" charset="-122"/>
                <a:cs typeface="Arial" charset="0"/>
              </a:rPr>
              <a:t>TS </a:t>
            </a:r>
            <a:r>
              <a:rPr lang="en-US" sz="1600" dirty="0">
                <a:latin typeface="Calibri" panose="020F0502020204030204" pitchFamily="34" charset="0"/>
              </a:rPr>
              <a:t>32.298 to Add Edge Computing related CHF CDR(s) definition and ASN.1 format</a:t>
            </a:r>
          </a:p>
          <a:p>
            <a:pPr marL="893763" lvl="1" indent="-285750" defTabSz="1219170" eaLnBrk="1" fontAlgn="auto" hangingPunct="1">
              <a:spcBef>
                <a:spcPts val="0"/>
              </a:spcBef>
              <a:spcAft>
                <a:spcPts val="0"/>
              </a:spcAft>
              <a:buFont typeface="Wingdings" panose="05000000000000000000" pitchFamily="2" charset="2"/>
              <a:buChar char="Ø"/>
              <a:defRPr/>
            </a:pPr>
            <a:r>
              <a:rPr lang="en-US" sz="1600" dirty="0">
                <a:latin typeface="Calibri" panose="020F0502020204030204" pitchFamily="34" charset="0"/>
              </a:rPr>
              <a:t>TS 32.297 to Add CDR file format for Edge Computing charging</a:t>
            </a:r>
          </a:p>
          <a:p>
            <a:pPr marL="893763" lvl="1" indent="-285750" defTabSz="1219170" eaLnBrk="1" fontAlgn="auto" hangingPunct="1">
              <a:spcBef>
                <a:spcPts val="0"/>
              </a:spcBef>
              <a:spcAft>
                <a:spcPts val="0"/>
              </a:spcAft>
              <a:buFont typeface="Wingdings" panose="05000000000000000000" pitchFamily="2" charset="2"/>
              <a:buChar char="Ø"/>
              <a:defRPr/>
            </a:pPr>
            <a:endParaRPr lang="en-US" sz="1000" dirty="0">
              <a:latin typeface="Calibri" panose="020F0502020204030204" pitchFamily="34" charset="0"/>
            </a:endParaRPr>
          </a:p>
          <a:p>
            <a:pPr marL="285750" indent="-285750" defTabSz="1219170" eaLnBrk="1" fontAlgn="auto" hangingPunct="1">
              <a:spcBef>
                <a:spcPts val="0"/>
              </a:spcBef>
              <a:spcAft>
                <a:spcPts val="0"/>
              </a:spcAft>
              <a:buFont typeface="Wingdings" panose="05000000000000000000" pitchFamily="2" charset="2"/>
              <a:buChar char="Ø"/>
              <a:defRPr/>
            </a:pPr>
            <a:r>
              <a:rPr lang="en-US" sz="1800" dirty="0">
                <a:effectLst/>
                <a:latin typeface="Calibri" panose="020F0502020204030204" pitchFamily="34" charset="0"/>
                <a:ea typeface="Times New Roman" panose="02020603050405020304" pitchFamily="18" charset="0"/>
              </a:rPr>
              <a:t>TS 32.257 sent to SA#96 for approval </a:t>
            </a:r>
            <a:r>
              <a:rPr lang="en-US" sz="1800" dirty="0">
                <a:latin typeface="Calibri" panose="020F0502020204030204" pitchFamily="34" charset="0"/>
              </a:rPr>
              <a:t>(SP-220495)</a:t>
            </a:r>
          </a:p>
        </p:txBody>
      </p:sp>
      <p:sp>
        <p:nvSpPr>
          <p:cNvPr id="9" name="TextBox 8">
            <a:extLst>
              <a:ext uri="{FF2B5EF4-FFF2-40B4-BE49-F238E27FC236}">
                <a16:creationId xmlns:a16="http://schemas.microsoft.com/office/drawing/2014/main" id="{4588BFB8-32A5-AAE4-0BE8-486BF4A6F8B0}"/>
              </a:ext>
            </a:extLst>
          </p:cNvPr>
          <p:cNvSpPr txBox="1"/>
          <p:nvPr/>
        </p:nvSpPr>
        <p:spPr>
          <a:xfrm>
            <a:off x="2491308" y="685607"/>
            <a:ext cx="6093500" cy="584775"/>
          </a:xfrm>
          <a:prstGeom prst="rect">
            <a:avLst/>
          </a:prstGeom>
          <a:noFill/>
        </p:spPr>
        <p:txBody>
          <a:bodyPr wrap="square">
            <a:spAutoFit/>
          </a:bodyPr>
          <a:lstStyle/>
          <a:p>
            <a:pPr marL="893763" lvl="1" indent="-285750" defTabSz="1219170" eaLnBrk="1" fontAlgn="auto" hangingPunct="1">
              <a:spcBef>
                <a:spcPts val="0"/>
              </a:spcBef>
              <a:spcAft>
                <a:spcPts val="0"/>
              </a:spcAft>
              <a:buFont typeface="Wingdings" panose="05000000000000000000" pitchFamily="2" charset="2"/>
              <a:buChar char="Ø"/>
              <a:defRPr/>
            </a:pPr>
            <a:r>
              <a:rPr lang="en-US" sz="3200" dirty="0">
                <a:solidFill>
                  <a:srgbClr val="00B050"/>
                </a:solidFill>
                <a:latin typeface="Calibri" pitchFamily="34" charset="0"/>
                <a:ea typeface="宋体" pitchFamily="2" charset="-122"/>
                <a:cs typeface="Arial" charset="0"/>
              </a:rPr>
              <a:t>   Work item is completed</a:t>
            </a:r>
            <a:endParaRPr lang="en-US" sz="32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21964171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nvGraphicFramePr>
        <p:xfrm>
          <a:off x="448394" y="1623105"/>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06057">
                  <a:extLst>
                    <a:ext uri="{9D8B030D-6E8A-4147-A177-3AD203B41FA5}">
                      <a16:colId xmlns:a16="http://schemas.microsoft.com/office/drawing/2014/main" val="20006"/>
                    </a:ext>
                  </a:extLst>
                </a:gridCol>
                <a:gridCol w="1132095">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marL="0" marR="0" algn="ctr">
                        <a:spcBef>
                          <a:spcPts val="0"/>
                        </a:spcBef>
                        <a:spcAft>
                          <a:spcPts val="0"/>
                        </a:spcAft>
                      </a:pPr>
                      <a:r>
                        <a:rPr lang="en-GB" sz="1100" b="0" kern="1200" dirty="0">
                          <a:solidFill>
                            <a:schemeClr val="tx1"/>
                          </a:solidFill>
                          <a:effectLst/>
                          <a:latin typeface="Arial" panose="020B0604020202020204" pitchFamily="34" charset="0"/>
                          <a:ea typeface="+mn-ea"/>
                          <a:cs typeface="Arial" panose="020B0604020202020204" pitchFamily="34" charset="0"/>
                        </a:rPr>
                        <a:t>ARCH _NR_REDCAP</a:t>
                      </a:r>
                      <a:endParaRPr lang="en-US"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Charging aspects of Architecture Enhancement for NR Reduced Capability Devices</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35% -&gt; </a:t>
                      </a:r>
                      <a:r>
                        <a:rPr lang="sv-SE" altLang="zh-CN" sz="1100" kern="1200" dirty="0">
                          <a:solidFill>
                            <a:srgbClr val="00B050"/>
                          </a:solidFill>
                          <a:effectLst/>
                          <a:latin typeface="Arial" panose="020B0604020202020204" pitchFamily="34" charset="0"/>
                          <a:ea typeface="+mn-ea"/>
                          <a:cs typeface="+mn-cs"/>
                        </a:rPr>
                        <a:t>100%</a:t>
                      </a:r>
                      <a:endParaRPr lang="sv-SE" altLang="zh-CN" sz="1100" kern="1200" dirty="0">
                        <a:solidFill>
                          <a:srgbClr val="00B050"/>
                        </a:solidFill>
                        <a:effectLst/>
                        <a:highlight>
                          <a:srgbClr val="00FF00"/>
                        </a:highligh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32.255,</a:t>
                      </a:r>
                      <a:br>
                        <a:rPr lang="en-US" sz="1100" b="0" kern="1200" dirty="0">
                          <a:solidFill>
                            <a:schemeClr val="dk1"/>
                          </a:solidFill>
                          <a:effectLst/>
                          <a:latin typeface="Arial" panose="020B0604020202020204" pitchFamily="34" charset="0"/>
                          <a:ea typeface="+mn-ea"/>
                          <a:cs typeface="+mn-cs"/>
                        </a:rPr>
                      </a:br>
                      <a:r>
                        <a:rPr lang="en-US" sz="1100" b="0" kern="1200" dirty="0">
                          <a:solidFill>
                            <a:schemeClr val="dk1"/>
                          </a:solidFill>
                          <a:effectLst/>
                          <a:latin typeface="Arial" panose="020B0604020202020204" pitchFamily="34" charset="0"/>
                          <a:ea typeface="+mn-ea"/>
                          <a:cs typeface="+mn-cs"/>
                        </a:rPr>
                        <a:t>TS 32.256,</a:t>
                      </a:r>
                      <a:br>
                        <a:rPr lang="en-US" sz="1100" b="0" kern="1200" dirty="0">
                          <a:solidFill>
                            <a:schemeClr val="dk1"/>
                          </a:solidFill>
                          <a:effectLst/>
                          <a:latin typeface="Arial" panose="020B0604020202020204" pitchFamily="34" charset="0"/>
                          <a:ea typeface="+mn-ea"/>
                          <a:cs typeface="+mn-cs"/>
                        </a:rPr>
                      </a:br>
                      <a:r>
                        <a:rPr lang="en-US" sz="1100" b="0" kern="1200" dirty="0">
                          <a:solidFill>
                            <a:schemeClr val="dk1"/>
                          </a:solidFill>
                          <a:effectLst/>
                          <a:latin typeface="Arial" panose="020B0604020202020204" pitchFamily="34" charset="0"/>
                          <a:ea typeface="+mn-ea"/>
                          <a:cs typeface="+mn-cs"/>
                        </a:rPr>
                        <a:t>TS 32.274,</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32.291, TS 32.298</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sz="1100" b="0" i="0" u="sng" strike="noStrike" kern="1200" cap="none" spc="0" normalizeH="0" baseline="0" noProof="0" dirty="0">
                          <a:ln>
                            <a:noFill/>
                          </a:ln>
                          <a:solidFill>
                            <a:srgbClr val="0000FF"/>
                          </a:solidFill>
                          <a:effectLst/>
                          <a:uLnTx/>
                          <a:uFillTx/>
                          <a:latin typeface="Arial" panose="020B0604020202020204" pitchFamily="34" charset="0"/>
                          <a:ea typeface="Nokia Pure Text Light" panose="020B0403020202020204" pitchFamily="34" charset="0"/>
                          <a:cs typeface="+mn-cs"/>
                          <a:hlinkClick r:id="rId2">
                            <a:extLst>
                              <a:ext uri="{A12FA001-AC4F-418D-AE19-62706E023703}">
                                <ahyp:hlinkClr xmlns:ahyp="http://schemas.microsoft.com/office/drawing/2018/hyperlinkcolor" val="tx"/>
                              </a:ext>
                            </a:extLst>
                          </a:hlinkClick>
                        </a:rPr>
                        <a:t>SP-211428</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SA#96 (06/2022)</a:t>
                      </a:r>
                      <a:r>
                        <a:rPr lang="en-GB" altLang="zh-CN" sz="1100" b="0" kern="1200" dirty="0">
                          <a:solidFill>
                            <a:schemeClr val="dk1"/>
                          </a:solidFill>
                          <a:effectLst/>
                          <a:latin typeface="Arial" panose="020B0604020202020204" pitchFamily="34" charset="0"/>
                          <a:ea typeface="+mn-ea"/>
                          <a:cs typeface="+mn-cs"/>
                        </a:rPr>
                        <a:t> </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China Mobile Com. Corporation</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44003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ARCH _NR_REDCAP</a:t>
            </a:r>
            <a:br>
              <a:rPr lang="en-US" altLang="zh-CN" sz="3200" kern="0" dirty="0"/>
            </a:br>
            <a:endParaRPr lang="en-US" altLang="zh-CN" sz="1800" kern="0" dirty="0"/>
          </a:p>
        </p:txBody>
      </p:sp>
      <p:sp>
        <p:nvSpPr>
          <p:cNvPr id="10" name="文本框 9"/>
          <p:cNvSpPr txBox="1"/>
          <p:nvPr/>
        </p:nvSpPr>
        <p:spPr>
          <a:xfrm>
            <a:off x="448393" y="3136612"/>
            <a:ext cx="11201932"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6F1189A6-539C-4702-8B28-3981E6DDC8BE}"/>
              </a:ext>
            </a:extLst>
          </p:cNvPr>
          <p:cNvSpPr/>
          <p:nvPr/>
        </p:nvSpPr>
        <p:spPr>
          <a:xfrm>
            <a:off x="448393" y="3528493"/>
            <a:ext cx="11108721" cy="2031325"/>
          </a:xfrm>
          <a:prstGeom prst="rect">
            <a:avLst/>
          </a:prstGeom>
          <a:noFill/>
          <a:ln>
            <a:noFill/>
          </a:ln>
        </p:spPr>
        <p:txBody>
          <a:bodyPr wrap="square">
            <a:spAutoFit/>
          </a:bodyPr>
          <a:lstStyle/>
          <a:p>
            <a:pPr marL="285750" lvl="0" indent="-285750" defTabSz="1219170" eaLnBrk="1" fontAlgn="auto" hangingPunct="1">
              <a:spcBef>
                <a:spcPts val="0"/>
              </a:spcBef>
              <a:spcAft>
                <a:spcPts val="0"/>
              </a:spcAft>
              <a:buFont typeface="Wingdings" panose="05000000000000000000" pitchFamily="2" charset="2"/>
              <a:buChar char="Ø"/>
              <a:defRPr/>
            </a:pPr>
            <a:endParaRPr lang="fr-FR" sz="1800" dirty="0">
              <a:latin typeface="Calibri" pitchFamily="34" charset="0"/>
              <a:ea typeface="宋体" pitchFamily="2" charset="-122"/>
              <a:cs typeface="Arial" charset="0"/>
            </a:endParaRPr>
          </a:p>
          <a:p>
            <a:pPr marL="285750" indent="-285750" defTabSz="1219170" eaLnBrk="1" fontAlgn="auto" hangingPunct="1">
              <a:spcBef>
                <a:spcPts val="0"/>
              </a:spcBef>
              <a:spcAft>
                <a:spcPts val="0"/>
              </a:spcAft>
              <a:buFont typeface="Wingdings" panose="05000000000000000000" pitchFamily="2" charset="2"/>
              <a:buChar char="Ø"/>
              <a:defRPr/>
            </a:pPr>
            <a:r>
              <a:rPr lang="en-US" sz="1800" dirty="0">
                <a:effectLst/>
                <a:latin typeface="Calibri" panose="020F0502020204030204" pitchFamily="34" charset="0"/>
                <a:ea typeface="SimSun" panose="02010600030101010101" pitchFamily="2" charset="-122"/>
              </a:rPr>
              <a:t>CRs were agreed to TS 32.256 and TS 32.274 for introduction of:</a:t>
            </a:r>
          </a:p>
          <a:p>
            <a:pPr marL="285750" indent="-285750" defTabSz="1219170" eaLnBrk="1" fontAlgn="auto" hangingPunct="1">
              <a:spcBef>
                <a:spcPts val="0"/>
              </a:spcBef>
              <a:spcAft>
                <a:spcPts val="0"/>
              </a:spcAft>
              <a:buFont typeface="Wingdings" panose="05000000000000000000" pitchFamily="2" charset="2"/>
              <a:buChar char="Ø"/>
              <a:defRPr/>
            </a:pPr>
            <a:endParaRPr lang="en-US" sz="1800" dirty="0">
              <a:effectLst/>
              <a:latin typeface="Calibri" panose="020F0502020204030204" pitchFamily="34" charset="0"/>
              <a:ea typeface="SimSun" panose="02010600030101010101" pitchFamily="2" charset="-122"/>
            </a:endParaRP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anose="020F0502020204030204" pitchFamily="34" charset="0"/>
                <a:ea typeface="SimSun" panose="02010600030101010101" pitchFamily="2" charset="-122"/>
              </a:rPr>
              <a:t>Adding charging requirement for AMF  and SMSF to support NR </a:t>
            </a:r>
            <a:r>
              <a:rPr lang="en-US" sz="1800" dirty="0" err="1">
                <a:latin typeface="Calibri" panose="020F0502020204030204" pitchFamily="34" charset="0"/>
                <a:ea typeface="SimSun" panose="02010600030101010101" pitchFamily="2" charset="-122"/>
              </a:rPr>
              <a:t>RedCap</a:t>
            </a:r>
            <a:endParaRPr lang="en-US" sz="1800" dirty="0">
              <a:latin typeface="Calibri" panose="020F0502020204030204" pitchFamily="34" charset="0"/>
              <a:ea typeface="SimSun" panose="02010600030101010101" pitchFamily="2" charset="-122"/>
            </a:endParaRPr>
          </a:p>
          <a:p>
            <a:pPr marL="893763" lvl="1" indent="-285750" defTabSz="1219170" eaLnBrk="1" fontAlgn="auto" hangingPunct="1">
              <a:spcBef>
                <a:spcPts val="0"/>
              </a:spcBef>
              <a:spcAft>
                <a:spcPts val="0"/>
              </a:spcAft>
              <a:buFont typeface="Wingdings" panose="05000000000000000000" pitchFamily="2" charset="2"/>
              <a:buChar char="Ø"/>
              <a:defRPr/>
            </a:pPr>
            <a:endParaRPr lang="en-US" sz="1800" dirty="0">
              <a:latin typeface="Calibri" panose="020F0502020204030204" pitchFamily="34" charset="0"/>
              <a:ea typeface="SimSun" panose="02010600030101010101" pitchFamily="2" charset="-122"/>
            </a:endParaRPr>
          </a:p>
          <a:p>
            <a:pPr marL="285750" indent="-285750" defTabSz="1219170" eaLnBrk="1" fontAlgn="auto" hangingPunct="1">
              <a:spcBef>
                <a:spcPts val="0"/>
              </a:spcBef>
              <a:spcAft>
                <a:spcPts val="0"/>
              </a:spcAft>
              <a:buFont typeface="Wingdings" panose="05000000000000000000" pitchFamily="2" charset="2"/>
              <a:buChar char="Ø"/>
              <a:defRPr/>
            </a:pPr>
            <a:r>
              <a:rPr lang="fr-FR" sz="1800" dirty="0">
                <a:latin typeface="Calibri" pitchFamily="34" charset="0"/>
                <a:ea typeface="宋体" pitchFamily="2" charset="-122"/>
                <a:cs typeface="Arial" charset="0"/>
              </a:rPr>
              <a:t>CR was agreed to </a:t>
            </a:r>
            <a:r>
              <a:rPr lang="en-US" sz="1800" dirty="0">
                <a:latin typeface="Calibri" panose="020F0502020204030204" pitchFamily="34" charset="0"/>
                <a:ea typeface="Times New Roman" panose="02020603050405020304" pitchFamily="18" charset="0"/>
              </a:rPr>
              <a:t>TS 32.298</a:t>
            </a:r>
            <a:r>
              <a:rPr lang="fr-FR" sz="1800" dirty="0">
                <a:latin typeface="Calibri" pitchFamily="34" charset="0"/>
                <a:ea typeface="宋体" pitchFamily="2" charset="-122"/>
                <a:cs typeface="Arial" charset="0"/>
              </a:rPr>
              <a:t> adding NR RedCap </a:t>
            </a:r>
            <a:r>
              <a:rPr lang="en-US" sz="1800" dirty="0">
                <a:latin typeface="Calibri" pitchFamily="34" charset="0"/>
                <a:ea typeface="宋体" pitchFamily="2" charset="-122"/>
                <a:cs typeface="Arial" charset="0"/>
              </a:rPr>
              <a:t>as a RAT Type in CHF-CDR</a:t>
            </a:r>
            <a:endParaRPr lang="en-GB" sz="1800" dirty="0">
              <a:latin typeface="+mn-lt"/>
              <a:cs typeface="+mn-cs"/>
            </a:endParaRPr>
          </a:p>
          <a:p>
            <a:pPr marL="285750" lvl="0" indent="-285750" defTabSz="1219170" eaLnBrk="1" fontAlgn="auto" hangingPunct="1">
              <a:spcBef>
                <a:spcPts val="0"/>
              </a:spcBef>
              <a:spcAft>
                <a:spcPts val="0"/>
              </a:spcAft>
              <a:buFont typeface="Wingdings" panose="05000000000000000000" pitchFamily="2" charset="2"/>
              <a:buChar char="Ø"/>
              <a:defRPr/>
            </a:pPr>
            <a:endParaRPr lang="en-GB" sz="1800" dirty="0">
              <a:latin typeface="+mn-lt"/>
              <a:cs typeface="+mn-cs"/>
            </a:endParaRPr>
          </a:p>
        </p:txBody>
      </p:sp>
      <p:sp>
        <p:nvSpPr>
          <p:cNvPr id="9" name="TextBox 8">
            <a:extLst>
              <a:ext uri="{FF2B5EF4-FFF2-40B4-BE49-F238E27FC236}">
                <a16:creationId xmlns:a16="http://schemas.microsoft.com/office/drawing/2014/main" id="{5634FC23-D488-675A-98ED-331D468B49F2}"/>
              </a:ext>
            </a:extLst>
          </p:cNvPr>
          <p:cNvSpPr txBox="1"/>
          <p:nvPr/>
        </p:nvSpPr>
        <p:spPr>
          <a:xfrm>
            <a:off x="2228425" y="938837"/>
            <a:ext cx="6093500" cy="584775"/>
          </a:xfrm>
          <a:prstGeom prst="rect">
            <a:avLst/>
          </a:prstGeom>
          <a:noFill/>
        </p:spPr>
        <p:txBody>
          <a:bodyPr wrap="square">
            <a:spAutoFit/>
          </a:bodyPr>
          <a:lstStyle/>
          <a:p>
            <a:pPr marL="893763" lvl="1" indent="-285750" defTabSz="1219170" eaLnBrk="1" fontAlgn="auto" hangingPunct="1">
              <a:spcBef>
                <a:spcPts val="0"/>
              </a:spcBef>
              <a:spcAft>
                <a:spcPts val="0"/>
              </a:spcAft>
              <a:buFont typeface="Wingdings" panose="05000000000000000000" pitchFamily="2" charset="2"/>
              <a:buChar char="Ø"/>
              <a:defRPr/>
            </a:pPr>
            <a:r>
              <a:rPr lang="en-US" sz="3200" dirty="0">
                <a:solidFill>
                  <a:srgbClr val="00B050"/>
                </a:solidFill>
                <a:latin typeface="Calibri" pitchFamily="34" charset="0"/>
                <a:ea typeface="宋体" pitchFamily="2" charset="-122"/>
                <a:cs typeface="Arial" charset="0"/>
              </a:rPr>
              <a:t>   Work item is completed</a:t>
            </a:r>
            <a:endParaRPr lang="en-US" sz="32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27522811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1025624528"/>
              </p:ext>
            </p:extLst>
          </p:nvPr>
        </p:nvGraphicFramePr>
        <p:xfrm>
          <a:off x="448394" y="1623105"/>
          <a:ext cx="11295212" cy="1499103"/>
        </p:xfrm>
        <a:graphic>
          <a:graphicData uri="http://schemas.openxmlformats.org/drawingml/2006/table">
            <a:tbl>
              <a:tblPr firstRow="1" bandRow="1">
                <a:tableStyleId>{5C22544A-7EE6-4342-B048-85BDC9FD1C3A}</a:tableStyleId>
              </a:tblPr>
              <a:tblGrid>
                <a:gridCol w="1089461">
                  <a:extLst>
                    <a:ext uri="{9D8B030D-6E8A-4147-A177-3AD203B41FA5}">
                      <a16:colId xmlns:a16="http://schemas.microsoft.com/office/drawing/2014/main" val="23408469"/>
                    </a:ext>
                  </a:extLst>
                </a:gridCol>
                <a:gridCol w="2186462">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06057">
                  <a:extLst>
                    <a:ext uri="{9D8B030D-6E8A-4147-A177-3AD203B41FA5}">
                      <a16:colId xmlns:a16="http://schemas.microsoft.com/office/drawing/2014/main" val="20006"/>
                    </a:ext>
                  </a:extLst>
                </a:gridCol>
                <a:gridCol w="1132095">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marL="0" marR="0" algn="ctr">
                        <a:spcBef>
                          <a:spcPts val="0"/>
                        </a:spcBef>
                        <a:spcAft>
                          <a:spcPts val="0"/>
                        </a:spcAft>
                      </a:pPr>
                      <a:r>
                        <a:rPr lang="en-GB" sz="1100" b="0" kern="1200" dirty="0">
                          <a:solidFill>
                            <a:schemeClr val="tx1"/>
                          </a:solidFill>
                          <a:effectLst/>
                          <a:latin typeface="Arial" panose="020B0604020202020204" pitchFamily="34" charset="0"/>
                          <a:ea typeface="+mn-ea"/>
                          <a:cs typeface="Arial" panose="020B0604020202020204" pitchFamily="34" charset="0"/>
                        </a:rPr>
                        <a:t>5G_ProSe_CH</a:t>
                      </a:r>
                      <a:endParaRPr lang="en-US"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Charging aspects of Proximity-based Services in 5GS </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40% -&gt; </a:t>
                      </a:r>
                      <a:r>
                        <a:rPr lang="sv-SE" altLang="zh-CN" sz="1100" kern="1200" dirty="0">
                          <a:solidFill>
                            <a:srgbClr val="00B050"/>
                          </a:solidFill>
                          <a:effectLst/>
                          <a:latin typeface="Arial" panose="020B0604020202020204" pitchFamily="34" charset="0"/>
                          <a:ea typeface="+mn-ea"/>
                          <a:cs typeface="+mn-cs"/>
                        </a:rPr>
                        <a:t>100%</a:t>
                      </a:r>
                      <a:endParaRPr lang="sv-SE" altLang="zh-CN" sz="1100" kern="1200" dirty="0">
                        <a:solidFill>
                          <a:schemeClr val="dk1"/>
                        </a:solidFill>
                        <a:effectLst/>
                        <a:highlight>
                          <a:srgbClr val="00FF00"/>
                        </a:highligh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32.240,</a:t>
                      </a:r>
                      <a:br>
                        <a:rPr lang="en-US" sz="1100" b="0" kern="1200" dirty="0">
                          <a:solidFill>
                            <a:schemeClr val="dk1"/>
                          </a:solidFill>
                          <a:effectLst/>
                          <a:latin typeface="Arial" panose="020B0604020202020204" pitchFamily="34" charset="0"/>
                          <a:ea typeface="+mn-ea"/>
                          <a:cs typeface="+mn-cs"/>
                        </a:rPr>
                      </a:br>
                      <a:r>
                        <a:rPr lang="en-US" sz="1100" b="0" kern="1200" dirty="0">
                          <a:solidFill>
                            <a:schemeClr val="dk1"/>
                          </a:solidFill>
                          <a:effectLst/>
                          <a:latin typeface="Arial" panose="020B0604020202020204" pitchFamily="34" charset="0"/>
                          <a:ea typeface="+mn-ea"/>
                          <a:cs typeface="+mn-cs"/>
                        </a:rPr>
                        <a:t>TS 32.277,</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32.290,</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32.291, TS 32.298</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sz="1100" b="0" i="0" u="sng" strike="noStrike" kern="1200" cap="none" spc="0" normalizeH="0" baseline="0" noProof="0" dirty="0">
                          <a:ln>
                            <a:noFill/>
                          </a:ln>
                          <a:solidFill>
                            <a:srgbClr val="0000FF"/>
                          </a:solidFill>
                          <a:effectLst/>
                          <a:uLnTx/>
                          <a:uFillTx/>
                          <a:latin typeface="Arial" panose="020B0604020202020204" pitchFamily="34" charset="0"/>
                          <a:ea typeface="Nokia Pure Text Light" panose="020B0403020202020204" pitchFamily="34" charset="0"/>
                          <a:cs typeface="+mn-cs"/>
                          <a:hlinkClick r:id="rId2">
                            <a:extLst>
                              <a:ext uri="{A12FA001-AC4F-418D-AE19-62706E023703}">
                                <ahyp:hlinkClr xmlns:ahyp="http://schemas.microsoft.com/office/drawing/2018/hyperlinkcolor" val="tx"/>
                              </a:ext>
                            </a:extLst>
                          </a:hlinkClick>
                        </a:rPr>
                        <a:t>SP-211429</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SA#96 (06/2022)</a:t>
                      </a:r>
                      <a:r>
                        <a:rPr lang="en-GB" altLang="zh-CN" sz="1100" b="0" kern="1200" dirty="0">
                          <a:solidFill>
                            <a:schemeClr val="dk1"/>
                          </a:solidFill>
                          <a:effectLst/>
                          <a:latin typeface="Arial" panose="020B0604020202020204" pitchFamily="34" charset="0"/>
                          <a:ea typeface="+mn-ea"/>
                          <a:cs typeface="+mn-cs"/>
                        </a:rPr>
                        <a:t> </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CATT</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44003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5G_ProSe_CH</a:t>
            </a:r>
            <a:endParaRPr lang="en-US" altLang="zh-CN" sz="1800" kern="0" dirty="0"/>
          </a:p>
        </p:txBody>
      </p:sp>
      <p:sp>
        <p:nvSpPr>
          <p:cNvPr id="10" name="文本框 9"/>
          <p:cNvSpPr txBox="1"/>
          <p:nvPr/>
        </p:nvSpPr>
        <p:spPr>
          <a:xfrm>
            <a:off x="448393" y="3136612"/>
            <a:ext cx="11201932"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6F1189A6-539C-4702-8B28-3981E6DDC8BE}"/>
              </a:ext>
            </a:extLst>
          </p:cNvPr>
          <p:cNvSpPr/>
          <p:nvPr/>
        </p:nvSpPr>
        <p:spPr>
          <a:xfrm>
            <a:off x="448393" y="3528493"/>
            <a:ext cx="11108721" cy="2769989"/>
          </a:xfrm>
          <a:prstGeom prst="rect">
            <a:avLst/>
          </a:prstGeom>
          <a:noFill/>
          <a:ln>
            <a:noFill/>
          </a:ln>
        </p:spPr>
        <p:txBody>
          <a:bodyPr wrap="square">
            <a:spAutoFit/>
          </a:bodyPr>
          <a:lstStyle/>
          <a:p>
            <a:pPr marL="285750" lvl="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CRs were agreed to TS 32.277 for introduction of</a:t>
            </a:r>
          </a:p>
          <a:p>
            <a:pPr marL="950913" lvl="1" indent="-342900">
              <a:spcBef>
                <a:spcPts val="0"/>
              </a:spcBef>
              <a:spcAft>
                <a:spcPts val="0"/>
              </a:spcAft>
              <a:buFont typeface="Arial" panose="020B0604020202020204" pitchFamily="34" charset="0"/>
              <a:buChar char="•"/>
            </a:pPr>
            <a:r>
              <a:rPr lang="en-US" sz="1600" dirty="0">
                <a:latin typeface="Calibri" panose="020F0502020204030204" pitchFamily="34" charset="0"/>
                <a:ea typeface="Calibri" panose="020F0502020204030204" pitchFamily="34" charset="0"/>
                <a:cs typeface="Times New Roman" panose="02020603050405020304" pitchFamily="18" charset="0"/>
              </a:rPr>
              <a:t>Message flows for 5G ProSe Direct Communication converged charging</a:t>
            </a:r>
          </a:p>
          <a:p>
            <a:pPr marL="950913" lvl="1" indent="-342900">
              <a:spcBef>
                <a:spcPts val="0"/>
              </a:spcBef>
              <a:spcAft>
                <a:spcPts val="0"/>
              </a:spcAft>
              <a:buFont typeface="Arial" panose="020B0604020202020204" pitchFamily="34" charset="0"/>
              <a:buChar char="•"/>
            </a:pPr>
            <a:r>
              <a:rPr lang="en-US" sz="1600" dirty="0">
                <a:latin typeface="Calibri" panose="020F0502020204030204" pitchFamily="34" charset="0"/>
                <a:ea typeface="Calibri" panose="020F0502020204030204" pitchFamily="34" charset="0"/>
                <a:cs typeface="Times New Roman" panose="02020603050405020304" pitchFamily="18" charset="0"/>
              </a:rPr>
              <a:t>Message content and CDR generation and handling for 5G ProSe converged charging</a:t>
            </a:r>
          </a:p>
          <a:p>
            <a:pPr marL="950913" lvl="1" indent="-342900">
              <a:spcBef>
                <a:spcPts val="0"/>
              </a:spcBef>
              <a:spcAft>
                <a:spcPts val="0"/>
              </a:spcAft>
              <a:buFont typeface="Arial" panose="020B0604020202020204" pitchFamily="34" charset="0"/>
              <a:buChar char="•"/>
            </a:pPr>
            <a:r>
              <a:rPr lang="en-US" sz="1600" dirty="0">
                <a:latin typeface="Calibri" panose="020F0502020204030204" pitchFamily="34" charset="0"/>
                <a:ea typeface="Calibri" panose="020F0502020204030204" pitchFamily="34" charset="0"/>
                <a:cs typeface="Times New Roman" panose="02020603050405020304" pitchFamily="18" charset="0"/>
              </a:rPr>
              <a:t>Charging information, detailed message format, formal description and bindings for 5G ProSe charging</a:t>
            </a:r>
          </a:p>
          <a:p>
            <a:pPr marL="950913" lvl="1" indent="-342900">
              <a:spcBef>
                <a:spcPts val="0"/>
              </a:spcBef>
              <a:spcAft>
                <a:spcPts val="0"/>
              </a:spcAft>
              <a:buFont typeface="Arial" panose="020B0604020202020204" pitchFamily="34" charset="0"/>
              <a:buChar char="•"/>
            </a:pPr>
            <a:endParaRPr lang="en-US" sz="1000" dirty="0">
              <a:latin typeface="Calibri" pitchFamily="34" charset="0"/>
              <a:ea typeface="宋体" pitchFamily="2" charset="-122"/>
              <a:cs typeface="Arial" charset="0"/>
            </a:endParaRPr>
          </a:p>
          <a:p>
            <a:pPr marL="285750" lvl="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CRs were agreed to TS 32.291 for introduction of</a:t>
            </a:r>
          </a:p>
          <a:p>
            <a:pPr marL="950913" lvl="1" indent="-342900">
              <a:spcBef>
                <a:spcPts val="0"/>
              </a:spcBef>
              <a:spcAft>
                <a:spcPts val="0"/>
              </a:spcAft>
              <a:buFont typeface="Arial" panose="020B0604020202020204" pitchFamily="34" charset="0"/>
              <a:buChar char="•"/>
            </a:pPr>
            <a:r>
              <a:rPr lang="en-US" sz="1600" dirty="0">
                <a:effectLst/>
                <a:latin typeface="Calibri" panose="020F0502020204030204" pitchFamily="34" charset="0"/>
                <a:ea typeface="Calibri" panose="020F0502020204030204" pitchFamily="34" charset="0"/>
                <a:cs typeface="Times New Roman" panose="02020603050405020304" pitchFamily="18" charset="0"/>
              </a:rPr>
              <a:t>Data Type for 5G ProSe charging, Binding for 5G Prose charging and OpenAPI extension for 5G ProSe charging</a:t>
            </a:r>
          </a:p>
          <a:p>
            <a:pPr marL="950913" lvl="1" indent="-342900">
              <a:spcBef>
                <a:spcPts val="0"/>
              </a:spcBef>
              <a:spcAft>
                <a:spcPts val="0"/>
              </a:spcAft>
              <a:buFont typeface="Arial" panose="020B0604020202020204" pitchFamily="34" charset="0"/>
              <a:buChar char="•"/>
            </a:pP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p>
            <a:pPr marL="285750" lvl="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CRs were agreed to TS 32.298 for introduction of</a:t>
            </a:r>
          </a:p>
          <a:p>
            <a:pPr marL="950913" lvl="1" indent="-342900">
              <a:spcBef>
                <a:spcPts val="0"/>
              </a:spcBef>
              <a:spcAft>
                <a:spcPts val="0"/>
              </a:spcAft>
              <a:buFont typeface="Arial" panose="020B0604020202020204" pitchFamily="34" charset="0"/>
              <a:buChar char="•"/>
            </a:pPr>
            <a:r>
              <a:rPr lang="en-US" sz="1600" dirty="0">
                <a:effectLst/>
                <a:latin typeface="Calibri" panose="020F0502020204030204" pitchFamily="34" charset="0"/>
                <a:ea typeface="Calibri" panose="020F0502020204030204" pitchFamily="34" charset="0"/>
                <a:cs typeface="Times New Roman" panose="02020603050405020304" pitchFamily="18" charset="0"/>
              </a:rPr>
              <a:t>5G ProSe charging information to CHF CDRs</a:t>
            </a:r>
          </a:p>
          <a:p>
            <a:pPr marL="950913" lvl="1" indent="-342900">
              <a:spcBef>
                <a:spcPts val="0"/>
              </a:spcBef>
              <a:spcAft>
                <a:spcPts val="0"/>
              </a:spcAft>
              <a:buFont typeface="Arial" panose="020B0604020202020204" pitchFamily="34" charset="0"/>
              <a:buChar char="•"/>
            </a:pPr>
            <a:r>
              <a:rPr lang="en-US" sz="1600" dirty="0">
                <a:effectLst/>
                <a:latin typeface="Calibri" panose="020F0502020204030204" pitchFamily="34" charset="0"/>
                <a:ea typeface="Calibri" panose="020F0502020204030204" pitchFamily="34" charset="0"/>
                <a:cs typeface="Times New Roman" panose="02020603050405020304" pitchFamily="18" charset="0"/>
              </a:rPr>
              <a:t>5G ProSe Common charging data to CHF CDRs </a:t>
            </a:r>
          </a:p>
        </p:txBody>
      </p:sp>
      <p:sp>
        <p:nvSpPr>
          <p:cNvPr id="9" name="TextBox 8">
            <a:extLst>
              <a:ext uri="{FF2B5EF4-FFF2-40B4-BE49-F238E27FC236}">
                <a16:creationId xmlns:a16="http://schemas.microsoft.com/office/drawing/2014/main" id="{8517FE5C-CD43-C15C-707C-F543FAFFC427}"/>
              </a:ext>
            </a:extLst>
          </p:cNvPr>
          <p:cNvSpPr txBox="1"/>
          <p:nvPr/>
        </p:nvSpPr>
        <p:spPr>
          <a:xfrm>
            <a:off x="2228425" y="938837"/>
            <a:ext cx="6093500" cy="584775"/>
          </a:xfrm>
          <a:prstGeom prst="rect">
            <a:avLst/>
          </a:prstGeom>
          <a:noFill/>
        </p:spPr>
        <p:txBody>
          <a:bodyPr wrap="square">
            <a:spAutoFit/>
          </a:bodyPr>
          <a:lstStyle/>
          <a:p>
            <a:pPr marL="893763" lvl="1" indent="-285750" defTabSz="1219170" eaLnBrk="1" fontAlgn="auto" hangingPunct="1">
              <a:spcBef>
                <a:spcPts val="0"/>
              </a:spcBef>
              <a:spcAft>
                <a:spcPts val="0"/>
              </a:spcAft>
              <a:buFont typeface="Wingdings" panose="05000000000000000000" pitchFamily="2" charset="2"/>
              <a:buChar char="Ø"/>
              <a:defRPr/>
            </a:pPr>
            <a:r>
              <a:rPr lang="en-US" sz="3200" dirty="0">
                <a:solidFill>
                  <a:srgbClr val="00B050"/>
                </a:solidFill>
                <a:latin typeface="Calibri" pitchFamily="34" charset="0"/>
                <a:ea typeface="宋体" pitchFamily="2" charset="-122"/>
                <a:cs typeface="Arial" charset="0"/>
              </a:rPr>
              <a:t>   Work item is completed</a:t>
            </a:r>
            <a:endParaRPr lang="en-US" sz="32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25493814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nvGraphicFramePr>
        <p:xfrm>
          <a:off x="448394" y="1343705"/>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06057">
                  <a:extLst>
                    <a:ext uri="{9D8B030D-6E8A-4147-A177-3AD203B41FA5}">
                      <a16:colId xmlns:a16="http://schemas.microsoft.com/office/drawing/2014/main" val="20006"/>
                    </a:ext>
                  </a:extLst>
                </a:gridCol>
                <a:gridCol w="1132095">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algn="ctr">
                        <a:spcAft>
                          <a:spcPts val="900"/>
                        </a:spcAft>
                      </a:pPr>
                      <a:r>
                        <a:rPr lang="sv-SE" sz="1100" b="1" kern="1200" dirty="0">
                          <a:solidFill>
                            <a:schemeClr val="dk1"/>
                          </a:solidFill>
                          <a:effectLst/>
                          <a:latin typeface="Arial" panose="020B0604020202020204" pitchFamily="34" charset="0"/>
                          <a:ea typeface="+mn-ea"/>
                          <a:cs typeface="+mn-cs"/>
                        </a:rPr>
                        <a:t>5GLAN_CH</a:t>
                      </a:r>
                    </a:p>
                  </a:txBody>
                  <a:tcPr marL="68580" marR="68580" marT="0" marB="0" anchor="ctr">
                    <a:solidFill>
                      <a:srgbClr val="FFFFCC"/>
                    </a:solid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Charging Aspects of 5G LAN VN Group</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35% -&gt; </a:t>
                      </a:r>
                      <a:r>
                        <a:rPr lang="sv-SE" altLang="zh-CN" sz="1100" kern="1200" dirty="0">
                          <a:solidFill>
                            <a:srgbClr val="00B050"/>
                          </a:solidFill>
                          <a:effectLst/>
                          <a:latin typeface="Arial" panose="020B0604020202020204" pitchFamily="34" charset="0"/>
                          <a:ea typeface="+mn-ea"/>
                          <a:cs typeface="+mn-cs"/>
                        </a:rPr>
                        <a:t>100%</a:t>
                      </a:r>
                      <a:endParaRPr lang="sv-SE" altLang="zh-CN" sz="1100" kern="1200" dirty="0">
                        <a:solidFill>
                          <a:srgbClr val="00B050"/>
                        </a:solidFill>
                        <a:effectLst/>
                        <a:highlight>
                          <a:srgbClr val="00FF00"/>
                        </a:highligh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32.240,</a:t>
                      </a:r>
                      <a:br>
                        <a:rPr lang="en-US" sz="1100" b="0" kern="1200" dirty="0">
                          <a:solidFill>
                            <a:schemeClr val="dk1"/>
                          </a:solidFill>
                          <a:effectLst/>
                          <a:latin typeface="Arial" panose="020B0604020202020204" pitchFamily="34" charset="0"/>
                          <a:ea typeface="+mn-ea"/>
                          <a:cs typeface="+mn-cs"/>
                        </a:rPr>
                      </a:br>
                      <a:r>
                        <a:rPr lang="en-US" sz="1100" b="0" kern="1200" dirty="0">
                          <a:solidFill>
                            <a:schemeClr val="dk1"/>
                          </a:solidFill>
                          <a:effectLst/>
                          <a:latin typeface="Arial" panose="020B0604020202020204" pitchFamily="34" charset="0"/>
                          <a:ea typeface="+mn-ea"/>
                          <a:cs typeface="+mn-cs"/>
                        </a:rPr>
                        <a:t>TS 32.254,</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32.255,</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32.291, TS 32.298</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sz="1100" b="0" i="0" u="sng" strike="noStrike" kern="1200" cap="none" spc="0" normalizeH="0" baseline="0" noProof="0" dirty="0">
                          <a:ln>
                            <a:noFill/>
                          </a:ln>
                          <a:solidFill>
                            <a:srgbClr val="0000FF"/>
                          </a:solidFill>
                          <a:effectLst/>
                          <a:uLnTx/>
                          <a:uFillTx/>
                          <a:latin typeface="Arial" panose="020B0604020202020204" pitchFamily="34" charset="0"/>
                          <a:ea typeface="Nokia Pure Text Light" panose="020B0403020202020204" pitchFamily="34" charset="0"/>
                          <a:cs typeface="+mn-cs"/>
                          <a:hlinkClick r:id="rId2">
                            <a:extLst>
                              <a:ext uri="{A12FA001-AC4F-418D-AE19-62706E023703}">
                                <ahyp:hlinkClr xmlns:ahyp="http://schemas.microsoft.com/office/drawing/2018/hyperlinkcolor" val="tx"/>
                              </a:ext>
                            </a:extLst>
                          </a:hlinkClick>
                        </a:rPr>
                        <a:t>SP-211430</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SA#96 (06/2022)</a:t>
                      </a:r>
                      <a:r>
                        <a:rPr lang="en-GB" altLang="zh-CN" sz="1100" b="0" kern="1200" dirty="0">
                          <a:solidFill>
                            <a:schemeClr val="dk1"/>
                          </a:solidFill>
                          <a:effectLst/>
                          <a:latin typeface="Arial" panose="020B0604020202020204" pitchFamily="34" charset="0"/>
                          <a:ea typeface="+mn-ea"/>
                          <a:cs typeface="+mn-cs"/>
                        </a:rPr>
                        <a:t> </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Huawei</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44003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5GLAN_CH</a:t>
            </a:r>
          </a:p>
        </p:txBody>
      </p:sp>
      <p:sp>
        <p:nvSpPr>
          <p:cNvPr id="10" name="文本框 9"/>
          <p:cNvSpPr txBox="1"/>
          <p:nvPr/>
        </p:nvSpPr>
        <p:spPr>
          <a:xfrm>
            <a:off x="448393" y="2857212"/>
            <a:ext cx="11295212"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6F1189A6-539C-4702-8B28-3981E6DDC8BE}"/>
              </a:ext>
            </a:extLst>
          </p:cNvPr>
          <p:cNvSpPr/>
          <p:nvPr/>
        </p:nvSpPr>
        <p:spPr>
          <a:xfrm>
            <a:off x="448394" y="3352800"/>
            <a:ext cx="11295212" cy="3570208"/>
          </a:xfrm>
          <a:prstGeom prst="rect">
            <a:avLst/>
          </a:prstGeom>
          <a:noFill/>
          <a:ln>
            <a:noFill/>
          </a:ln>
        </p:spPr>
        <p:txBody>
          <a:bodyPr wrap="square">
            <a:spAutoFit/>
          </a:bodyPr>
          <a:lstStyle/>
          <a:p>
            <a:pPr marL="342900" marR="0" lvl="0" indent="-342900">
              <a:spcBef>
                <a:spcPts val="0"/>
              </a:spcBef>
              <a:spcAft>
                <a:spcPts val="0"/>
              </a:spcAft>
              <a:buFont typeface="Wingdings" panose="05000000000000000000" pitchFamily="2" charset="2"/>
              <a:buChar char=""/>
              <a:tabLst>
                <a:tab pos="457200" algn="l"/>
              </a:tabLst>
            </a:pPr>
            <a:r>
              <a:rPr lang="fr-FR" sz="1800" dirty="0">
                <a:effectLst/>
                <a:latin typeface="Calibri" panose="020F0502020204030204" pitchFamily="34" charset="0"/>
                <a:ea typeface="Calibri" panose="020F0502020204030204" pitchFamily="34" charset="0"/>
              </a:rPr>
              <a:t>CR was agreed to TS 32.240 for introduction of :</a:t>
            </a:r>
            <a:endParaRPr lang="en-US" sz="1800" dirty="0">
              <a:effectLst/>
              <a:latin typeface="Calibri" panose="020F0502020204030204" pitchFamily="34" charset="0"/>
              <a:ea typeface="Calibri" panose="020F0502020204030204" pitchFamily="34" charset="0"/>
            </a:endParaRP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High-level description for the 5G VN group communication and management charging architecture and reference. </a:t>
            </a:r>
          </a:p>
          <a:p>
            <a:pPr marL="893763" lvl="1" indent="-285750" defTabSz="1219170" eaLnBrk="1" fontAlgn="auto" hangingPunct="1">
              <a:spcBef>
                <a:spcPts val="0"/>
              </a:spcBef>
              <a:spcAft>
                <a:spcPts val="0"/>
              </a:spcAft>
              <a:buFont typeface="Wingdings" panose="05000000000000000000" pitchFamily="2" charset="2"/>
              <a:buChar char="§"/>
              <a:defRPr/>
            </a:pPr>
            <a:endParaRPr lang="en-US" sz="1800" dirty="0">
              <a:latin typeface="Calibri" pitchFamily="34" charset="0"/>
              <a:ea typeface="宋体" pitchFamily="2" charset="-122"/>
              <a:cs typeface="Arial" charset="0"/>
            </a:endParaRPr>
          </a:p>
          <a:p>
            <a:pPr marL="285750" lvl="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CRs  agreed to TS 32.254 (Exposure function Northbound API Charging) for introduction of: </a:t>
            </a: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New Annex about CEF based charging for 5G VN group management, including the converged charging architecture, charging principle, triggers, message flow and the charging information</a:t>
            </a:r>
          </a:p>
          <a:p>
            <a:pPr marL="893763" lvl="1" indent="-285750" defTabSz="1219170" eaLnBrk="1" fontAlgn="auto" hangingPunct="1">
              <a:spcBef>
                <a:spcPts val="0"/>
              </a:spcBef>
              <a:spcAft>
                <a:spcPts val="0"/>
              </a:spcAft>
              <a:buFont typeface="Wingdings" panose="05000000000000000000" pitchFamily="2" charset="2"/>
              <a:buChar char="§"/>
              <a:defRPr/>
            </a:pPr>
            <a:endParaRPr lang="en-US" sz="1800" dirty="0">
              <a:latin typeface="Calibri" pitchFamily="34" charset="0"/>
              <a:ea typeface="宋体" pitchFamily="2" charset="-122"/>
              <a:cs typeface="Arial" charset="0"/>
            </a:endParaRPr>
          </a:p>
          <a:p>
            <a:pPr marL="342900" marR="0" lvl="0" indent="-342900">
              <a:spcBef>
                <a:spcPts val="0"/>
              </a:spcBef>
              <a:spcAft>
                <a:spcPts val="0"/>
              </a:spcAft>
              <a:buFont typeface="Wingdings" panose="05000000000000000000" pitchFamily="2" charset="2"/>
              <a:buChar char=""/>
              <a:tabLst>
                <a:tab pos="457200" algn="l"/>
              </a:tabLst>
            </a:pPr>
            <a:r>
              <a:rPr lang="fr-FR" sz="1800" dirty="0">
                <a:effectLst/>
                <a:latin typeface="Calibri" panose="020F0502020204030204" pitchFamily="34" charset="0"/>
                <a:ea typeface="Calibri" panose="020F0502020204030204" pitchFamily="34" charset="0"/>
              </a:rPr>
              <a:t>CR was agreed to TS 32.298 (</a:t>
            </a:r>
            <a:r>
              <a:rPr lang="en-US" sz="1800" dirty="0">
                <a:effectLst/>
                <a:latin typeface="Calibri" panose="020F0502020204030204" pitchFamily="34" charset="0"/>
                <a:ea typeface="Calibri" panose="020F0502020204030204" pitchFamily="34" charset="0"/>
              </a:rPr>
              <a:t>ASN.1</a:t>
            </a:r>
            <a:r>
              <a:rPr lang="fr-FR" sz="1800" dirty="0">
                <a:effectLst/>
                <a:latin typeface="Calibri" panose="020F0502020204030204" pitchFamily="34" charset="0"/>
                <a:ea typeface="Calibri" panose="020F0502020204030204" pitchFamily="34" charset="0"/>
              </a:rPr>
              <a:t>) for introduction of: </a:t>
            </a:r>
            <a:endParaRPr lang="en-US" sz="1800" dirty="0">
              <a:effectLst/>
              <a:latin typeface="Calibri" panose="020F0502020204030204" pitchFamily="34" charset="0"/>
              <a:ea typeface="Calibri" panose="020F0502020204030204" pitchFamily="34" charset="0"/>
            </a:endParaRP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Parameters for 5G VN group communication charging from SMF. </a:t>
            </a:r>
          </a:p>
          <a:p>
            <a:pPr marL="285750" lvl="0" indent="-285750" defTabSz="1219170" eaLnBrk="1" fontAlgn="auto" hangingPunct="1">
              <a:spcBef>
                <a:spcPts val="0"/>
              </a:spcBef>
              <a:spcAft>
                <a:spcPts val="0"/>
              </a:spcAft>
              <a:buFont typeface="Wingdings" panose="05000000000000000000" pitchFamily="2" charset="2"/>
              <a:buChar char="Ø"/>
              <a:defRPr/>
            </a:pPr>
            <a:endParaRPr lang="en-US" sz="18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2800" dirty="0">
              <a:latin typeface="Calibri" pitchFamily="34" charset="0"/>
              <a:ea typeface="宋体" pitchFamily="2" charset="-122"/>
              <a:cs typeface="Arial" charset="0"/>
            </a:endParaRPr>
          </a:p>
        </p:txBody>
      </p:sp>
      <p:sp>
        <p:nvSpPr>
          <p:cNvPr id="9" name="TextBox 8">
            <a:extLst>
              <a:ext uri="{FF2B5EF4-FFF2-40B4-BE49-F238E27FC236}">
                <a16:creationId xmlns:a16="http://schemas.microsoft.com/office/drawing/2014/main" id="{923C95B4-A755-F89B-DBEE-AF13D5AE2C08}"/>
              </a:ext>
            </a:extLst>
          </p:cNvPr>
          <p:cNvSpPr txBox="1"/>
          <p:nvPr/>
        </p:nvSpPr>
        <p:spPr>
          <a:xfrm>
            <a:off x="2071583" y="796322"/>
            <a:ext cx="6093500" cy="584775"/>
          </a:xfrm>
          <a:prstGeom prst="rect">
            <a:avLst/>
          </a:prstGeom>
          <a:noFill/>
        </p:spPr>
        <p:txBody>
          <a:bodyPr wrap="square">
            <a:spAutoFit/>
          </a:bodyPr>
          <a:lstStyle/>
          <a:p>
            <a:pPr marL="893763" lvl="1" indent="-285750" defTabSz="1219170" eaLnBrk="1" fontAlgn="auto" hangingPunct="1">
              <a:spcBef>
                <a:spcPts val="0"/>
              </a:spcBef>
              <a:spcAft>
                <a:spcPts val="0"/>
              </a:spcAft>
              <a:buFont typeface="Wingdings" panose="05000000000000000000" pitchFamily="2" charset="2"/>
              <a:buChar char="Ø"/>
              <a:defRPr/>
            </a:pPr>
            <a:r>
              <a:rPr lang="en-US" sz="3200" dirty="0">
                <a:solidFill>
                  <a:srgbClr val="00B050"/>
                </a:solidFill>
                <a:latin typeface="Calibri" pitchFamily="34" charset="0"/>
                <a:ea typeface="宋体" pitchFamily="2" charset="-122"/>
                <a:cs typeface="Arial" charset="0"/>
              </a:rPr>
              <a:t>   Work item is completed</a:t>
            </a:r>
            <a:endParaRPr lang="en-US" sz="32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30963405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nvGraphicFramePr>
        <p:xfrm>
          <a:off x="448394" y="1623105"/>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06057">
                  <a:extLst>
                    <a:ext uri="{9D8B030D-6E8A-4147-A177-3AD203B41FA5}">
                      <a16:colId xmlns:a16="http://schemas.microsoft.com/office/drawing/2014/main" val="20006"/>
                    </a:ext>
                  </a:extLst>
                </a:gridCol>
                <a:gridCol w="1132095">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algn="ctr">
                        <a:spcAft>
                          <a:spcPts val="900"/>
                        </a:spcAft>
                      </a:pPr>
                      <a:r>
                        <a:rPr lang="sv-SE" sz="1100" b="1" kern="1200" dirty="0">
                          <a:solidFill>
                            <a:schemeClr val="dk1"/>
                          </a:solidFill>
                          <a:effectLst/>
                          <a:latin typeface="Arial" panose="020B0604020202020204" pitchFamily="34" charset="0"/>
                          <a:ea typeface="+mn-ea"/>
                          <a:cs typeface="+mn-cs"/>
                        </a:rPr>
                        <a:t>5G_CIoT_CH</a:t>
                      </a:r>
                    </a:p>
                  </a:txBody>
                  <a:tcPr marL="68580" marR="68580" marT="0" marB="0" anchor="ctr">
                    <a:solidFill>
                      <a:srgbClr val="FFFFCC"/>
                    </a:solid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Charging enhancements for 5G CIoT</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60% -&gt; </a:t>
                      </a:r>
                      <a:r>
                        <a:rPr lang="sv-SE" altLang="zh-CN" sz="1100" kern="1200" dirty="0">
                          <a:solidFill>
                            <a:srgbClr val="00B050"/>
                          </a:solidFill>
                          <a:effectLst/>
                          <a:latin typeface="Arial" panose="020B0604020202020204" pitchFamily="34" charset="0"/>
                          <a:ea typeface="+mn-ea"/>
                          <a:cs typeface="+mn-cs"/>
                        </a:rPr>
                        <a:t>100%</a:t>
                      </a:r>
                      <a:endParaRPr lang="sv-SE" altLang="zh-CN" sz="1100" kern="1200" dirty="0">
                        <a:solidFill>
                          <a:srgbClr val="00B050"/>
                        </a:solidFill>
                        <a:effectLst/>
                        <a:highlight>
                          <a:srgbClr val="00FF00"/>
                        </a:highligh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32.255,</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32.291, TS 32.298</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sz="1100" b="0" i="0" u="sng" strike="noStrike" kern="1200" cap="none" spc="0" normalizeH="0" baseline="0" noProof="0" dirty="0">
                          <a:ln>
                            <a:noFill/>
                          </a:ln>
                          <a:solidFill>
                            <a:srgbClr val="0000FF"/>
                          </a:solidFill>
                          <a:effectLst/>
                          <a:uLnTx/>
                          <a:uFillTx/>
                          <a:latin typeface="Arial" panose="020B0604020202020204" pitchFamily="34" charset="0"/>
                          <a:ea typeface="Nokia Pure Text Light" panose="020B0403020202020204" pitchFamily="34" charset="0"/>
                          <a:cs typeface="+mn-cs"/>
                          <a:hlinkClick r:id="rId2">
                            <a:extLst>
                              <a:ext uri="{A12FA001-AC4F-418D-AE19-62706E023703}">
                                <ahyp:hlinkClr xmlns:ahyp="http://schemas.microsoft.com/office/drawing/2018/hyperlinkcolor" val="tx"/>
                              </a:ext>
                            </a:extLst>
                          </a:hlinkClick>
                        </a:rPr>
                        <a:t>SP-211448</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SA#96 (06/2022)</a:t>
                      </a:r>
                      <a:r>
                        <a:rPr lang="en-GB" altLang="zh-CN" sz="1100" b="0" kern="1200" dirty="0">
                          <a:solidFill>
                            <a:schemeClr val="dk1"/>
                          </a:solidFill>
                          <a:effectLst/>
                          <a:latin typeface="Arial" panose="020B0604020202020204" pitchFamily="34" charset="0"/>
                          <a:ea typeface="+mn-ea"/>
                          <a:cs typeface="+mn-cs"/>
                        </a:rPr>
                        <a:t> </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Huawei</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44003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5G CIoT</a:t>
            </a:r>
          </a:p>
        </p:txBody>
      </p:sp>
      <p:sp>
        <p:nvSpPr>
          <p:cNvPr id="10" name="文本框 9"/>
          <p:cNvSpPr txBox="1"/>
          <p:nvPr/>
        </p:nvSpPr>
        <p:spPr>
          <a:xfrm>
            <a:off x="448393" y="3136612"/>
            <a:ext cx="11295212"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6F1189A6-539C-4702-8B28-3981E6DDC8BE}"/>
              </a:ext>
            </a:extLst>
          </p:cNvPr>
          <p:cNvSpPr/>
          <p:nvPr/>
        </p:nvSpPr>
        <p:spPr>
          <a:xfrm>
            <a:off x="448393" y="3528493"/>
            <a:ext cx="11295212" cy="1477328"/>
          </a:xfrm>
          <a:prstGeom prst="rect">
            <a:avLst/>
          </a:prstGeom>
          <a:noFill/>
          <a:ln>
            <a:noFill/>
          </a:ln>
        </p:spPr>
        <p:txBody>
          <a:bodyPr wrap="square">
            <a:spAutoFit/>
          </a:bodyPr>
          <a:lstStyle/>
          <a:p>
            <a:pPr lvl="1" indent="0" defTabSz="1219170" eaLnBrk="1" fontAlgn="auto" hangingPunct="1">
              <a:spcBef>
                <a:spcPts val="0"/>
              </a:spcBef>
              <a:spcAft>
                <a:spcPts val="0"/>
              </a:spcAft>
              <a:defRPr/>
            </a:pPr>
            <a:endParaRPr lang="en-US" sz="1800" dirty="0">
              <a:latin typeface="Calibri" pitchFamily="34" charset="0"/>
              <a:ea typeface="宋体" pitchFamily="2" charset="-122"/>
              <a:cs typeface="Arial" charset="0"/>
            </a:endParaRPr>
          </a:p>
          <a:p>
            <a:pPr marL="285750" lvl="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CR  agreed to TS 32.298 (ASN.1) for introduction of: </a:t>
            </a:r>
          </a:p>
          <a:p>
            <a:pPr marL="285750" lvl="0" indent="-285750" defTabSz="1219170" eaLnBrk="1" fontAlgn="auto" hangingPunct="1">
              <a:spcBef>
                <a:spcPts val="0"/>
              </a:spcBef>
              <a:spcAft>
                <a:spcPts val="0"/>
              </a:spcAft>
              <a:buFont typeface="Wingdings" panose="05000000000000000000" pitchFamily="2" charset="2"/>
              <a:buChar char="Ø"/>
              <a:defRPr/>
            </a:pPr>
            <a:endParaRPr lang="en-US" sz="18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r>
              <a:rPr lang="en-GB" sz="1800" dirty="0">
                <a:latin typeface="Calibri" pitchFamily="34" charset="0"/>
                <a:ea typeface="宋体" pitchFamily="2" charset="-122"/>
                <a:cs typeface="Arial" charset="0"/>
              </a:rPr>
              <a:t>charging information of 5GS CIoT</a:t>
            </a:r>
          </a:p>
          <a:p>
            <a:pPr lvl="2" indent="0" defTabSz="1219170" eaLnBrk="1" fontAlgn="auto" hangingPunct="1">
              <a:spcBef>
                <a:spcPts val="0"/>
              </a:spcBef>
              <a:spcAft>
                <a:spcPts val="0"/>
              </a:spcAft>
              <a:defRPr/>
            </a:pPr>
            <a:endParaRPr lang="en-GB" sz="1800" dirty="0">
              <a:latin typeface="Calibri" pitchFamily="34" charset="0"/>
              <a:ea typeface="宋体" pitchFamily="2" charset="-122"/>
              <a:cs typeface="Arial" charset="0"/>
            </a:endParaRPr>
          </a:p>
        </p:txBody>
      </p:sp>
      <p:sp>
        <p:nvSpPr>
          <p:cNvPr id="9" name="TextBox 8">
            <a:extLst>
              <a:ext uri="{FF2B5EF4-FFF2-40B4-BE49-F238E27FC236}">
                <a16:creationId xmlns:a16="http://schemas.microsoft.com/office/drawing/2014/main" id="{A010A563-F554-3274-CB19-D8B92B437380}"/>
              </a:ext>
            </a:extLst>
          </p:cNvPr>
          <p:cNvSpPr txBox="1"/>
          <p:nvPr/>
        </p:nvSpPr>
        <p:spPr>
          <a:xfrm>
            <a:off x="2476317" y="988583"/>
            <a:ext cx="6093500" cy="584775"/>
          </a:xfrm>
          <a:prstGeom prst="rect">
            <a:avLst/>
          </a:prstGeom>
          <a:noFill/>
        </p:spPr>
        <p:txBody>
          <a:bodyPr wrap="square">
            <a:spAutoFit/>
          </a:bodyPr>
          <a:lstStyle/>
          <a:p>
            <a:pPr marL="893763" lvl="1" indent="-285750" defTabSz="1219170" eaLnBrk="1" fontAlgn="auto" hangingPunct="1">
              <a:spcBef>
                <a:spcPts val="0"/>
              </a:spcBef>
              <a:spcAft>
                <a:spcPts val="0"/>
              </a:spcAft>
              <a:buFont typeface="Wingdings" panose="05000000000000000000" pitchFamily="2" charset="2"/>
              <a:buChar char="Ø"/>
              <a:defRPr/>
            </a:pPr>
            <a:r>
              <a:rPr lang="en-US" sz="3200" dirty="0">
                <a:solidFill>
                  <a:srgbClr val="00B050"/>
                </a:solidFill>
                <a:latin typeface="Calibri" pitchFamily="34" charset="0"/>
                <a:ea typeface="宋体" pitchFamily="2" charset="-122"/>
                <a:cs typeface="Arial" charset="0"/>
              </a:rPr>
              <a:t>   Work item is completed</a:t>
            </a:r>
            <a:endParaRPr lang="en-US" sz="32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3388186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304266840"/>
              </p:ext>
            </p:extLst>
          </p:nvPr>
        </p:nvGraphicFramePr>
        <p:xfrm>
          <a:off x="1215189" y="1398741"/>
          <a:ext cx="9029178" cy="4204529"/>
        </p:xfrm>
        <a:graphic>
          <a:graphicData uri="http://schemas.openxmlformats.org/drawingml/2006/table">
            <a:tbl>
              <a:tblPr/>
              <a:tblGrid>
                <a:gridCol w="1540043">
                  <a:extLst>
                    <a:ext uri="{9D8B030D-6E8A-4147-A177-3AD203B41FA5}">
                      <a16:colId xmlns:a16="http://schemas.microsoft.com/office/drawing/2014/main" val="20000"/>
                    </a:ext>
                  </a:extLst>
                </a:gridCol>
                <a:gridCol w="2550694">
                  <a:extLst>
                    <a:ext uri="{9D8B030D-6E8A-4147-A177-3AD203B41FA5}">
                      <a16:colId xmlns:a16="http://schemas.microsoft.com/office/drawing/2014/main" val="20001"/>
                    </a:ext>
                  </a:extLst>
                </a:gridCol>
                <a:gridCol w="1500771">
                  <a:extLst>
                    <a:ext uri="{9D8B030D-6E8A-4147-A177-3AD203B41FA5}">
                      <a16:colId xmlns:a16="http://schemas.microsoft.com/office/drawing/2014/main" val="20002"/>
                    </a:ext>
                  </a:extLst>
                </a:gridCol>
                <a:gridCol w="1103971">
                  <a:extLst>
                    <a:ext uri="{9D8B030D-6E8A-4147-A177-3AD203B41FA5}">
                      <a16:colId xmlns:a16="http://schemas.microsoft.com/office/drawing/2014/main" val="20003"/>
                    </a:ext>
                  </a:extLst>
                </a:gridCol>
                <a:gridCol w="928532">
                  <a:extLst>
                    <a:ext uri="{9D8B030D-6E8A-4147-A177-3AD203B41FA5}">
                      <a16:colId xmlns:a16="http://schemas.microsoft.com/office/drawing/2014/main" val="20004"/>
                    </a:ext>
                  </a:extLst>
                </a:gridCol>
                <a:gridCol w="1405167">
                  <a:extLst>
                    <a:ext uri="{9D8B030D-6E8A-4147-A177-3AD203B41FA5}">
                      <a16:colId xmlns:a16="http://schemas.microsoft.com/office/drawing/2014/main" val="20005"/>
                    </a:ext>
                  </a:extLst>
                </a:gridCol>
              </a:tblGrid>
              <a:tr h="600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Region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552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SA5#141e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17 - 26 Jan 2022</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81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SA5#142e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4 - 12 Apr 2022</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07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SA5#143e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9 - 17 May 2022</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042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SA5#144e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27Jun – 1 Jul 2022</a:t>
                      </a:r>
                    </a:p>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4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r>
                        <a:rPr kumimoji="0" lang="sv-SE" altLang="zh-CN" sz="1400" b="0" i="1" u="none" strike="noStrike" kern="1200" cap="none" normalizeH="0" baseline="0" dirty="0" err="1">
                          <a:ln>
                            <a:noFill/>
                          </a:ln>
                          <a:solidFill>
                            <a:schemeClr val="tx1"/>
                          </a:solidFill>
                          <a:effectLst/>
                          <a:latin typeface="Arial" panose="020B0604020202020204" pitchFamily="34" charset="0"/>
                          <a:ea typeface="+mn-ea"/>
                          <a:cs typeface="Arial" panose="020B0604020202020204" pitchFamily="34" charset="0"/>
                        </a:rPr>
                        <a:t>shortened</a:t>
                      </a:r>
                      <a:r>
                        <a:rPr kumimoji="0" lang="sv-SE" altLang="zh-CN" sz="14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 to 5 </a:t>
                      </a:r>
                      <a:r>
                        <a:rPr kumimoji="0" lang="sv-SE" altLang="zh-CN" sz="1400" b="0" i="1" u="none" strike="noStrike" kern="1200" cap="none" normalizeH="0" baseline="0" dirty="0" err="1">
                          <a:ln>
                            <a:noFill/>
                          </a:ln>
                          <a:solidFill>
                            <a:schemeClr val="tx1"/>
                          </a:solidFill>
                          <a:effectLst/>
                          <a:latin typeface="Arial" panose="020B0604020202020204" pitchFamily="34" charset="0"/>
                          <a:ea typeface="+mn-ea"/>
                          <a:cs typeface="Arial" panose="020B0604020202020204" pitchFamily="34" charset="0"/>
                        </a:rPr>
                        <a:t>days</a:t>
                      </a:r>
                      <a:r>
                        <a:rPr kumimoji="0" lang="sv-SE" altLang="zh-CN" sz="14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4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07645974"/>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SA5#145e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15 - 24 Aug 2022</a:t>
                      </a:r>
                      <a:endPar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14 - 18 Nov 2022</a:t>
                      </a:r>
                      <a:endPar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N. Am. </a:t>
                      </a:r>
                      <a:endPar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21430683"/>
                  </a:ext>
                </a:extLst>
              </a:tr>
            </a:tbl>
          </a:graphicData>
        </a:graphic>
      </p:graphicFrame>
      <p:sp>
        <p:nvSpPr>
          <p:cNvPr id="44092" name="Rectangle 64"/>
          <p:cNvSpPr>
            <a:spLocks noGrp="1"/>
          </p:cNvSpPr>
          <p:nvPr>
            <p:ph type="title"/>
          </p:nvPr>
        </p:nvSpPr>
        <p:spPr>
          <a:xfrm>
            <a:off x="1920379" y="421303"/>
            <a:ext cx="6834188" cy="628650"/>
          </a:xfrm>
        </p:spPr>
        <p:txBody>
          <a:bodyPr/>
          <a:lstStyle/>
          <a:p>
            <a:r>
              <a:rPr lang="en-GB" dirty="0"/>
              <a:t>2022 meeting calendar</a:t>
            </a:r>
            <a:endParaRPr lang="en-GB" sz="3600" dirty="0"/>
          </a:p>
        </p:txBody>
      </p:sp>
    </p:spTree>
    <p:extLst>
      <p:ext uri="{BB962C8B-B14F-4D97-AF65-F5344CB8AC3E}">
        <p14:creationId xmlns:p14="http://schemas.microsoft.com/office/powerpoint/2010/main" val="325164811"/>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1118041803"/>
              </p:ext>
            </p:extLst>
          </p:nvPr>
        </p:nvGraphicFramePr>
        <p:xfrm>
          <a:off x="448394" y="1623105"/>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06057">
                  <a:extLst>
                    <a:ext uri="{9D8B030D-6E8A-4147-A177-3AD203B41FA5}">
                      <a16:colId xmlns:a16="http://schemas.microsoft.com/office/drawing/2014/main" val="20006"/>
                    </a:ext>
                  </a:extLst>
                </a:gridCol>
                <a:gridCol w="1132095">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algn="ctr">
                        <a:spcAft>
                          <a:spcPts val="900"/>
                        </a:spcAft>
                      </a:pPr>
                      <a:r>
                        <a:rPr lang="sv-SE" sz="1100" b="1" kern="1200" dirty="0">
                          <a:solidFill>
                            <a:schemeClr val="dk1"/>
                          </a:solidFill>
                          <a:effectLst/>
                          <a:latin typeface="Arial" panose="020B0604020202020204" pitchFamily="34" charset="0"/>
                          <a:ea typeface="+mn-ea"/>
                          <a:cs typeface="+mn-cs"/>
                        </a:rPr>
                        <a:t>CHROAM</a:t>
                      </a:r>
                    </a:p>
                  </a:txBody>
                  <a:tcPr marL="68580" marR="68580" marT="0" marB="0" anchor="ctr">
                    <a:solidFill>
                      <a:srgbClr val="FFFFCC"/>
                    </a:solid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5G Charging for Local breakout roaming of data connectivity </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5% -&gt; </a:t>
                      </a:r>
                      <a:r>
                        <a:rPr lang="sv-SE" altLang="zh-CN" sz="1100" kern="1200" dirty="0">
                          <a:solidFill>
                            <a:srgbClr val="00B050"/>
                          </a:solidFill>
                          <a:effectLst/>
                          <a:latin typeface="Arial" panose="020B0604020202020204" pitchFamily="34" charset="0"/>
                          <a:ea typeface="+mn-ea"/>
                          <a:cs typeface="+mn-cs"/>
                        </a:rPr>
                        <a:t>100%</a:t>
                      </a:r>
                      <a:endParaRPr lang="sv-SE" altLang="zh-CN" sz="1100" kern="1200" dirty="0">
                        <a:solidFill>
                          <a:schemeClr val="dk1"/>
                        </a:solidFill>
                        <a:effectLst/>
                        <a:highlight>
                          <a:srgbClr val="00FF00"/>
                        </a:highligh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32.240,</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32.255,</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32.291, TS 32.298</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sz="1100" b="0" i="0" u="sng" strike="noStrike" kern="1200" cap="none" spc="0" normalizeH="0" baseline="0" noProof="0" dirty="0">
                          <a:ln>
                            <a:noFill/>
                          </a:ln>
                          <a:solidFill>
                            <a:srgbClr val="0000FF"/>
                          </a:solidFill>
                          <a:effectLst/>
                          <a:uLnTx/>
                          <a:uFillTx/>
                          <a:latin typeface="Arial" panose="020B0604020202020204" pitchFamily="34" charset="0"/>
                          <a:ea typeface="Nokia Pure Text Light" panose="020B0403020202020204" pitchFamily="34" charset="0"/>
                          <a:cs typeface="+mn-cs"/>
                          <a:hlinkClick r:id="rId2"/>
                        </a:rPr>
                        <a:t>SP-220156</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SA#96 (06/2022)</a:t>
                      </a:r>
                      <a:r>
                        <a:rPr lang="en-GB" altLang="zh-CN" sz="1100" b="0" kern="1200" dirty="0">
                          <a:solidFill>
                            <a:schemeClr val="dk1"/>
                          </a:solidFill>
                          <a:effectLst/>
                          <a:latin typeface="Arial" panose="020B0604020202020204" pitchFamily="34" charset="0"/>
                          <a:ea typeface="+mn-ea"/>
                          <a:cs typeface="+mn-cs"/>
                        </a:rPr>
                        <a:t> </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Ericsson</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44003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CHROAM</a:t>
            </a:r>
          </a:p>
        </p:txBody>
      </p:sp>
      <p:sp>
        <p:nvSpPr>
          <p:cNvPr id="10" name="文本框 9"/>
          <p:cNvSpPr txBox="1"/>
          <p:nvPr/>
        </p:nvSpPr>
        <p:spPr>
          <a:xfrm>
            <a:off x="448393" y="3136612"/>
            <a:ext cx="11295212"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6F1189A6-539C-4702-8B28-3981E6DDC8BE}"/>
              </a:ext>
            </a:extLst>
          </p:cNvPr>
          <p:cNvSpPr/>
          <p:nvPr/>
        </p:nvSpPr>
        <p:spPr>
          <a:xfrm>
            <a:off x="448393" y="3528493"/>
            <a:ext cx="11295212" cy="3570208"/>
          </a:xfrm>
          <a:prstGeom prst="rect">
            <a:avLst/>
          </a:prstGeom>
          <a:noFill/>
          <a:ln>
            <a:noFill/>
          </a:ln>
        </p:spPr>
        <p:txBody>
          <a:bodyPr wrap="square">
            <a:spAutoFit/>
          </a:bodyPr>
          <a:lstStyle/>
          <a:p>
            <a:pPr marL="285750" lvl="0" indent="-285750" defTabSz="1219170" eaLnBrk="1" fontAlgn="auto" hangingPunct="1">
              <a:spcBef>
                <a:spcPts val="0"/>
              </a:spcBef>
              <a:spcAft>
                <a:spcPts val="0"/>
              </a:spcAft>
              <a:buFont typeface="Wingdings" panose="05000000000000000000" pitchFamily="2" charset="2"/>
              <a:buChar char="Ø"/>
              <a:defRPr/>
            </a:pPr>
            <a:endParaRPr lang="fr-FR" sz="1800" dirty="0">
              <a:latin typeface="Calibri" pitchFamily="34" charset="0"/>
              <a:ea typeface="宋体" pitchFamily="2" charset="-122"/>
              <a:cs typeface="Arial" charset="0"/>
            </a:endParaRPr>
          </a:p>
          <a:p>
            <a:pPr marL="28575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CR was agreed to TS 32.240 with correction on the new N47 reference point</a:t>
            </a:r>
          </a:p>
          <a:p>
            <a:pPr marL="285750" indent="-285750" defTabSz="1219170" eaLnBrk="1" fontAlgn="auto" hangingPunct="1">
              <a:spcBef>
                <a:spcPts val="0"/>
              </a:spcBef>
              <a:spcAft>
                <a:spcPts val="0"/>
              </a:spcAft>
              <a:buFont typeface="Wingdings" panose="05000000000000000000" pitchFamily="2" charset="2"/>
              <a:buChar char="Ø"/>
              <a:defRPr/>
            </a:pPr>
            <a:endParaRPr lang="en-US" sz="1000" dirty="0">
              <a:latin typeface="Calibri" pitchFamily="34" charset="0"/>
              <a:ea typeface="宋体" pitchFamily="2" charset="-122"/>
              <a:cs typeface="Arial" charset="0"/>
            </a:endParaRPr>
          </a:p>
          <a:p>
            <a:pPr marL="285750" lvl="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CRs to TS 32.255 for introduction of :</a:t>
            </a: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latin typeface="Calibri" pitchFamily="34" charset="0"/>
                <a:ea typeface="宋体" pitchFamily="2" charset="-122"/>
                <a:cs typeface="Arial" charset="0"/>
              </a:rPr>
              <a:t>Requirements, architecture and flows for roaming using local breakout with V-SMF interacting to both H-CHF and V-CHF</a:t>
            </a: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latin typeface="Calibri" pitchFamily="34" charset="0"/>
                <a:ea typeface="宋体" pitchFamily="2" charset="-122"/>
                <a:cs typeface="Arial" charset="0"/>
              </a:rPr>
              <a:t>Selection of CHF and use of roaming charging profile</a:t>
            </a: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latin typeface="Calibri" pitchFamily="34" charset="0"/>
                <a:ea typeface="宋体" pitchFamily="2" charset="-122"/>
                <a:cs typeface="Arial" charset="0"/>
              </a:rPr>
              <a:t>Clarification of on QBC triggers for local breakout (LBO)</a:t>
            </a: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latin typeface="Calibri" pitchFamily="34" charset="0"/>
                <a:ea typeface="宋体" pitchFamily="2" charset="-122"/>
                <a:cs typeface="Arial" charset="0"/>
              </a:rPr>
              <a:t>Allowing FBC and QBC in both HPLMN and VPLMN</a:t>
            </a: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latin typeface="Calibri" pitchFamily="34" charset="0"/>
                <a:ea typeface="宋体" pitchFamily="2" charset="-122"/>
                <a:cs typeface="Arial" charset="0"/>
              </a:rPr>
              <a:t>Support MVNO with CHF (only covering non-roaming, and not including MVNO CHF selection)</a:t>
            </a:r>
          </a:p>
          <a:p>
            <a:pPr lvl="1" indent="0" defTabSz="1219170" eaLnBrk="1" fontAlgn="auto" hangingPunct="1">
              <a:spcBef>
                <a:spcPts val="0"/>
              </a:spcBef>
              <a:spcAft>
                <a:spcPts val="0"/>
              </a:spcAft>
              <a:defRPr/>
            </a:pPr>
            <a:endParaRPr lang="en-US" sz="1800" dirty="0">
              <a:latin typeface="Calibri" pitchFamily="34" charset="0"/>
              <a:ea typeface="宋体" pitchFamily="2" charset="-122"/>
              <a:cs typeface="Arial" charset="0"/>
            </a:endParaRPr>
          </a:p>
          <a:p>
            <a:pPr lvl="1" indent="0" defTabSz="1219170" eaLnBrk="1" fontAlgn="auto" hangingPunct="1">
              <a:spcBef>
                <a:spcPts val="0"/>
              </a:spcBef>
              <a:spcAft>
                <a:spcPts val="0"/>
              </a:spcAft>
              <a:defRPr/>
            </a:pPr>
            <a:endParaRPr lang="en-US" sz="2800" dirty="0">
              <a:latin typeface="Calibri" pitchFamily="34" charset="0"/>
              <a:ea typeface="宋体" pitchFamily="2" charset="-122"/>
              <a:cs typeface="Arial" charset="0"/>
            </a:endParaRPr>
          </a:p>
        </p:txBody>
      </p:sp>
      <p:sp>
        <p:nvSpPr>
          <p:cNvPr id="9" name="TextBox 8">
            <a:extLst>
              <a:ext uri="{FF2B5EF4-FFF2-40B4-BE49-F238E27FC236}">
                <a16:creationId xmlns:a16="http://schemas.microsoft.com/office/drawing/2014/main" id="{4C467F96-D7A6-F755-6421-319CC1D84985}"/>
              </a:ext>
            </a:extLst>
          </p:cNvPr>
          <p:cNvSpPr txBox="1"/>
          <p:nvPr/>
        </p:nvSpPr>
        <p:spPr>
          <a:xfrm>
            <a:off x="2228425" y="924432"/>
            <a:ext cx="6093500" cy="584775"/>
          </a:xfrm>
          <a:prstGeom prst="rect">
            <a:avLst/>
          </a:prstGeom>
          <a:noFill/>
        </p:spPr>
        <p:txBody>
          <a:bodyPr wrap="square">
            <a:spAutoFit/>
          </a:bodyPr>
          <a:lstStyle/>
          <a:p>
            <a:pPr marL="893763" lvl="1" indent="-285750" defTabSz="1219170" eaLnBrk="1" fontAlgn="auto" hangingPunct="1">
              <a:spcBef>
                <a:spcPts val="0"/>
              </a:spcBef>
              <a:spcAft>
                <a:spcPts val="0"/>
              </a:spcAft>
              <a:buFont typeface="Wingdings" panose="05000000000000000000" pitchFamily="2" charset="2"/>
              <a:buChar char="Ø"/>
              <a:defRPr/>
            </a:pPr>
            <a:r>
              <a:rPr lang="en-US" sz="3200" dirty="0">
                <a:solidFill>
                  <a:srgbClr val="00B050"/>
                </a:solidFill>
                <a:latin typeface="Calibri" pitchFamily="34" charset="0"/>
                <a:ea typeface="宋体" pitchFamily="2" charset="-122"/>
                <a:cs typeface="Arial" charset="0"/>
              </a:rPr>
              <a:t>   Work item is completed</a:t>
            </a:r>
            <a:endParaRPr lang="en-US" sz="32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30037160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nvGraphicFramePr>
        <p:xfrm>
          <a:off x="448394" y="1623105"/>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06057">
                  <a:extLst>
                    <a:ext uri="{9D8B030D-6E8A-4147-A177-3AD203B41FA5}">
                      <a16:colId xmlns:a16="http://schemas.microsoft.com/office/drawing/2014/main" val="20006"/>
                    </a:ext>
                  </a:extLst>
                </a:gridCol>
                <a:gridCol w="1132095">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algn="ctr">
                        <a:spcAft>
                          <a:spcPts val="900"/>
                        </a:spcAft>
                      </a:pPr>
                      <a:r>
                        <a:rPr lang="sv-SE" sz="1100" b="1" kern="1200" dirty="0">
                          <a:solidFill>
                            <a:schemeClr val="dk1"/>
                          </a:solidFill>
                          <a:effectLst/>
                          <a:latin typeface="Arial" panose="020B0604020202020204" pitchFamily="34" charset="0"/>
                          <a:ea typeface="+mn-ea"/>
                          <a:cs typeface="+mn-cs"/>
                        </a:rPr>
                        <a:t>5GMMS_CH</a:t>
                      </a:r>
                    </a:p>
                  </a:txBody>
                  <a:tcPr marL="68580" marR="68580" marT="0" marB="0" anchor="ctr">
                    <a:solidFill>
                      <a:srgbClr val="FFFFCC"/>
                    </a:solid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MMS Charging in 5G System Architecture </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0% -&gt; 0%</a:t>
                      </a:r>
                      <a:endParaRPr lang="sv-SE" altLang="zh-CN" sz="1100" kern="1200" dirty="0">
                        <a:solidFill>
                          <a:srgbClr val="00B050"/>
                        </a:solidFill>
                        <a:effectLst/>
                        <a:highlight>
                          <a:srgbClr val="00FF00"/>
                        </a:highligh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32.240,</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32.270,</a:t>
                      </a:r>
                      <a:br>
                        <a:rPr lang="en-US" sz="1100" b="0" kern="1200" dirty="0">
                          <a:solidFill>
                            <a:schemeClr val="dk1"/>
                          </a:solidFill>
                          <a:effectLst/>
                          <a:latin typeface="Arial" panose="020B0604020202020204" pitchFamily="34" charset="0"/>
                          <a:ea typeface="+mn-ea"/>
                          <a:cs typeface="+mn-cs"/>
                        </a:rPr>
                      </a:br>
                      <a:r>
                        <a:rPr lang="en-US" sz="1100" b="0" kern="1200" dirty="0">
                          <a:solidFill>
                            <a:schemeClr val="dk1"/>
                          </a:solidFill>
                          <a:effectLst/>
                          <a:latin typeface="Arial" panose="020B0604020202020204" pitchFamily="34" charset="0"/>
                          <a:ea typeface="+mn-ea"/>
                          <a:cs typeface="+mn-cs"/>
                        </a:rPr>
                        <a:t>TS 32.290,</a:t>
                      </a:r>
                      <a:br>
                        <a:rPr lang="en-US" sz="1100" b="0" kern="1200" dirty="0">
                          <a:solidFill>
                            <a:schemeClr val="dk1"/>
                          </a:solidFill>
                          <a:effectLst/>
                          <a:latin typeface="Arial" panose="020B0604020202020204" pitchFamily="34" charset="0"/>
                          <a:ea typeface="+mn-ea"/>
                          <a:cs typeface="+mn-cs"/>
                        </a:rPr>
                      </a:br>
                      <a:r>
                        <a:rPr lang="en-US" sz="1100" b="0" kern="1200" dirty="0">
                          <a:solidFill>
                            <a:schemeClr val="dk1"/>
                          </a:solidFill>
                          <a:effectLst/>
                          <a:latin typeface="Arial" panose="020B0604020202020204" pitchFamily="34" charset="0"/>
                          <a:ea typeface="+mn-ea"/>
                          <a:cs typeface="+mn-cs"/>
                        </a:rPr>
                        <a:t>TS 32.291, TS 32.298</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sz="1100" b="0" i="0" u="sng" strike="noStrike" kern="1200" cap="none" spc="0" normalizeH="0" baseline="0" noProof="0" dirty="0" err="1">
                          <a:ln>
                            <a:noFill/>
                          </a:ln>
                          <a:solidFill>
                            <a:srgbClr val="0000FF"/>
                          </a:solidFill>
                          <a:effectLst/>
                          <a:uLnTx/>
                          <a:uFillTx/>
                          <a:latin typeface="Arial" panose="020B0604020202020204" pitchFamily="34" charset="0"/>
                          <a:ea typeface="Nokia Pure Text Light" panose="020B0403020202020204" pitchFamily="34" charset="0"/>
                          <a:cs typeface="+mn-cs"/>
                          <a:hlinkClick r:id="rId2">
                            <a:extLst>
                              <a:ext uri="{A12FA001-AC4F-418D-AE19-62706E023703}">
                                <ahyp:hlinkClr xmlns:ahyp="http://schemas.microsoft.com/office/drawing/2018/hyperlinkcolor" val="tx"/>
                              </a:ext>
                            </a:extLst>
                          </a:hlinkClick>
                        </a:rPr>
                        <a:t>tbd</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SA#98 (12/2022)</a:t>
                      </a:r>
                      <a:r>
                        <a:rPr lang="en-GB" altLang="zh-CN" sz="1100" b="0" kern="1200" dirty="0">
                          <a:solidFill>
                            <a:schemeClr val="dk1"/>
                          </a:solidFill>
                          <a:effectLst/>
                          <a:latin typeface="Arial" panose="020B0604020202020204" pitchFamily="34" charset="0"/>
                          <a:ea typeface="+mn-ea"/>
                          <a:cs typeface="+mn-cs"/>
                        </a:rPr>
                        <a:t> </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Ericsson LM</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44003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5GMMS_CH</a:t>
            </a:r>
            <a:br>
              <a:rPr lang="en-US" altLang="zh-CN" sz="3200" kern="0" dirty="0"/>
            </a:br>
            <a:r>
              <a:rPr lang="en-US" sz="1800" b="1" dirty="0">
                <a:solidFill>
                  <a:srgbClr val="A6A6A6"/>
                </a:solidFill>
                <a:effectLst/>
                <a:latin typeface="Calibri" panose="020F0502020204030204" pitchFamily="34" charset="0"/>
                <a:ea typeface="Calibri" panose="020F0502020204030204" pitchFamily="34" charset="0"/>
              </a:rPr>
              <a:t>(prel. work before SA approval)</a:t>
            </a:r>
            <a:endParaRPr lang="en-US" altLang="zh-CN" sz="3200" kern="0" dirty="0"/>
          </a:p>
        </p:txBody>
      </p:sp>
      <p:sp>
        <p:nvSpPr>
          <p:cNvPr id="10" name="文本框 9"/>
          <p:cNvSpPr txBox="1"/>
          <p:nvPr/>
        </p:nvSpPr>
        <p:spPr>
          <a:xfrm>
            <a:off x="448393" y="3136612"/>
            <a:ext cx="11295212"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6F1189A6-539C-4702-8B28-3981E6DDC8BE}"/>
              </a:ext>
            </a:extLst>
          </p:cNvPr>
          <p:cNvSpPr/>
          <p:nvPr/>
        </p:nvSpPr>
        <p:spPr>
          <a:xfrm>
            <a:off x="448393" y="3528493"/>
            <a:ext cx="11295212" cy="1477328"/>
          </a:xfrm>
          <a:prstGeom prst="rect">
            <a:avLst/>
          </a:prstGeom>
          <a:noFill/>
          <a:ln>
            <a:noFill/>
          </a:ln>
        </p:spPr>
        <p:txBody>
          <a:bodyPr wrap="square">
            <a:spAutoFit/>
          </a:bodyPr>
          <a:lstStyle/>
          <a:p>
            <a:pPr lvl="1" indent="0" defTabSz="1219170" eaLnBrk="1" fontAlgn="auto" hangingPunct="1">
              <a:spcBef>
                <a:spcPts val="0"/>
              </a:spcBef>
              <a:spcAft>
                <a:spcPts val="0"/>
              </a:spcAft>
              <a:defRPr/>
            </a:pPr>
            <a:endParaRPr lang="en-US" sz="1800" dirty="0">
              <a:latin typeface="Calibri" pitchFamily="34" charset="0"/>
              <a:ea typeface="宋体" pitchFamily="2" charset="-122"/>
              <a:cs typeface="Arial" charset="0"/>
            </a:endParaRPr>
          </a:p>
          <a:p>
            <a:pPr marL="285750" lvl="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No preliminary work started before SA#96.</a:t>
            </a:r>
          </a:p>
          <a:p>
            <a:pPr marL="285750" lvl="0" indent="-285750" defTabSz="1219170" eaLnBrk="1" fontAlgn="auto" hangingPunct="1">
              <a:spcBef>
                <a:spcPts val="0"/>
              </a:spcBef>
              <a:spcAft>
                <a:spcPts val="0"/>
              </a:spcAft>
              <a:buFont typeface="Wingdings" panose="05000000000000000000" pitchFamily="2" charset="2"/>
              <a:buChar char="Ø"/>
              <a:defRPr/>
            </a:pPr>
            <a:endParaRPr lang="en-US" sz="1800" dirty="0">
              <a:latin typeface="Calibri" pitchFamily="34" charset="0"/>
              <a:ea typeface="宋体" pitchFamily="2" charset="-122"/>
              <a:cs typeface="Arial" charset="0"/>
            </a:endParaRPr>
          </a:p>
          <a:p>
            <a:pPr lvl="2" indent="0" defTabSz="1219170" eaLnBrk="1" fontAlgn="auto" hangingPunct="1">
              <a:spcBef>
                <a:spcPts val="0"/>
              </a:spcBef>
              <a:spcAft>
                <a:spcPts val="0"/>
              </a:spcAft>
              <a:defRPr/>
            </a:pPr>
            <a:endParaRPr lang="en-GB" sz="18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18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5372300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nvGraphicFramePr>
        <p:xfrm>
          <a:off x="317026" y="1167695"/>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839912">
                  <a:extLst>
                    <a:ext uri="{9D8B030D-6E8A-4147-A177-3AD203B41FA5}">
                      <a16:colId xmlns:a16="http://schemas.microsoft.com/office/drawing/2014/main" val="20006"/>
                    </a:ext>
                  </a:extLst>
                </a:gridCol>
                <a:gridCol w="1198240">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marL="0" algn="ctr" defTabSz="1219170" rtl="0" eaLnBrk="1" latinLnBrk="0" hangingPunct="1">
                        <a:spcAft>
                          <a:spcPts val="0"/>
                        </a:spcAft>
                      </a:pPr>
                      <a:r>
                        <a:rPr lang="en-US" sz="1100" b="1" kern="1200" dirty="0">
                          <a:solidFill>
                            <a:schemeClr val="tx1"/>
                          </a:solidFill>
                          <a:effectLst/>
                          <a:latin typeface="Arial" panose="020B0604020202020204" pitchFamily="34" charset="0"/>
                          <a:ea typeface="+mn-ea"/>
                          <a:cs typeface="Arial" panose="020B0604020202020204" pitchFamily="34" charset="0"/>
                        </a:rPr>
                        <a:t>FS_NETSLICE_CH_Ph2</a:t>
                      </a:r>
                      <a:endParaRPr lang="fr-FR" sz="1100" b="1"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Study on Charging Aspects for Network Slicing Phase 2 </a:t>
                      </a:r>
                      <a:endParaRPr lang="en-US"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70</a:t>
                      </a:r>
                      <a:r>
                        <a:rPr lang="en-US" altLang="zh-CN" sz="1100" kern="1200" dirty="0">
                          <a:solidFill>
                            <a:schemeClr val="dk1"/>
                          </a:solidFill>
                          <a:effectLst/>
                          <a:latin typeface="Arial" panose="020B0604020202020204" pitchFamily="34" charset="0"/>
                          <a:ea typeface="+mn-ea"/>
                          <a:cs typeface="+mn-cs"/>
                        </a:rPr>
                        <a:t>% -&gt; 75 %</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TR 32.847</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0" u="sng" dirty="0">
                          <a:solidFill>
                            <a:srgbClr val="0000FF"/>
                          </a:solidFill>
                          <a:latin typeface="Arial" panose="020B0604020202020204" pitchFamily="34" charset="0"/>
                          <a:hlinkClick r:id="rId2"/>
                        </a:rPr>
                        <a:t>SP-201082</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SA#99</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 (03/2023)</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MATRIXX Software</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39649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FS_NETSLICE_CH_Ph2</a:t>
            </a:r>
          </a:p>
        </p:txBody>
      </p:sp>
      <p:sp>
        <p:nvSpPr>
          <p:cNvPr id="10" name="文本框 9"/>
          <p:cNvSpPr txBox="1"/>
          <p:nvPr/>
        </p:nvSpPr>
        <p:spPr>
          <a:xfrm>
            <a:off x="342888" y="2666798"/>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E2F50771-D582-4BB4-AC25-5A8582F5DEDC}"/>
              </a:ext>
            </a:extLst>
          </p:cNvPr>
          <p:cNvSpPr/>
          <p:nvPr/>
        </p:nvSpPr>
        <p:spPr>
          <a:xfrm>
            <a:off x="342888" y="3180638"/>
            <a:ext cx="11269350" cy="3539430"/>
          </a:xfrm>
          <a:prstGeom prst="rect">
            <a:avLst/>
          </a:prstGeom>
          <a:noFill/>
          <a:ln>
            <a:noFill/>
          </a:ln>
        </p:spPr>
        <p:txBody>
          <a:bodyPr wrap="square">
            <a:spAutoFit/>
          </a:bodyPr>
          <a:lstStyle/>
          <a:p>
            <a:pPr marL="28575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pCR  agreed to TR 32.847 for introduction of :</a:t>
            </a:r>
          </a:p>
          <a:p>
            <a:pPr marL="285750" indent="-285750" defTabSz="1219170" eaLnBrk="1" fontAlgn="auto" hangingPunct="1">
              <a:spcBef>
                <a:spcPts val="0"/>
              </a:spcBef>
              <a:spcAft>
                <a:spcPts val="0"/>
              </a:spcAft>
              <a:buFont typeface="Wingdings" panose="05000000000000000000" pitchFamily="2" charset="2"/>
              <a:buChar char="Ø"/>
              <a:defRPr/>
            </a:pPr>
            <a:endParaRPr lang="en-US" sz="1800" dirty="0">
              <a:latin typeface="Calibri" pitchFamily="34" charset="0"/>
              <a:ea typeface="宋体" pitchFamily="2" charset="-122"/>
              <a:cs typeface="Arial" charset="0"/>
            </a:endParaRPr>
          </a:p>
          <a:p>
            <a:pPr marL="742950" lvl="1" indent="-285750" defTabSz="1219170">
              <a:spcBef>
                <a:spcPts val="0"/>
              </a:spcBef>
              <a:spcAft>
                <a:spcPts val="0"/>
              </a:spcAft>
              <a:buFont typeface="Arial" panose="020B0604020202020204" pitchFamily="34" charset="0"/>
              <a:buChar char="•"/>
              <a:tabLst>
                <a:tab pos="914400" algn="l"/>
              </a:tabLst>
              <a:defRPr/>
            </a:pPr>
            <a:r>
              <a:rPr lang="en-US" sz="1800" dirty="0">
                <a:latin typeface="Calibri" pitchFamily="34" charset="0"/>
                <a:ea typeface="宋体" pitchFamily="2" charset="-122"/>
                <a:cs typeface="Arial" charset="0"/>
              </a:rPr>
              <a:t>Add evaluation for Key issue #7</a:t>
            </a:r>
          </a:p>
          <a:p>
            <a:pPr marL="742950" lvl="1" indent="-285750" defTabSz="1219170">
              <a:spcBef>
                <a:spcPts val="0"/>
              </a:spcBef>
              <a:spcAft>
                <a:spcPts val="0"/>
              </a:spcAft>
              <a:buFont typeface="Arial" panose="020B0604020202020204" pitchFamily="34" charset="0"/>
              <a:buChar char="•"/>
              <a:tabLst>
                <a:tab pos="914400" algn="l"/>
              </a:tabLst>
              <a:defRPr/>
            </a:pPr>
            <a:r>
              <a:rPr lang="en-US" sz="1800" dirty="0">
                <a:latin typeface="Calibri" pitchFamily="34" charset="0"/>
                <a:ea typeface="宋体" pitchFamily="2" charset="-122"/>
                <a:cs typeface="Arial" charset="0"/>
              </a:rPr>
              <a:t>New solution for Key issue#8</a:t>
            </a:r>
          </a:p>
          <a:p>
            <a:pPr marL="742950" lvl="1" indent="-285750" defTabSz="1219170">
              <a:spcBef>
                <a:spcPts val="0"/>
              </a:spcBef>
              <a:spcAft>
                <a:spcPts val="0"/>
              </a:spcAft>
              <a:buFont typeface="Arial" panose="020B0604020202020204" pitchFamily="34" charset="0"/>
              <a:buChar char="•"/>
              <a:tabLst>
                <a:tab pos="914400" algn="l"/>
              </a:tabLst>
              <a:defRPr/>
            </a:pPr>
            <a:r>
              <a:rPr lang="en-US" sz="1800" dirty="0">
                <a:latin typeface="Calibri" pitchFamily="34" charset="0"/>
                <a:ea typeface="宋体" pitchFamily="2" charset="-122"/>
                <a:cs typeface="Arial" charset="0"/>
              </a:rPr>
              <a:t>Evaluation and conclusion for Key issue#8</a:t>
            </a:r>
          </a:p>
          <a:p>
            <a:pPr marL="742950" lvl="1" indent="-285750" defTabSz="1219170">
              <a:spcBef>
                <a:spcPts val="0"/>
              </a:spcBef>
              <a:spcAft>
                <a:spcPts val="0"/>
              </a:spcAft>
              <a:buFont typeface="Arial" panose="020B0604020202020204" pitchFamily="34" charset="0"/>
              <a:buChar char="•"/>
              <a:tabLst>
                <a:tab pos="914400" algn="l"/>
              </a:tabLst>
              <a:defRPr/>
            </a:pPr>
            <a:r>
              <a:rPr lang="en-US" sz="1800" dirty="0">
                <a:latin typeface="Calibri" pitchFamily="34" charset="0"/>
                <a:ea typeface="宋体" pitchFamily="2" charset="-122"/>
                <a:cs typeface="Arial" charset="0"/>
              </a:rPr>
              <a:t>NSACF based NS charging new solution for Key issue#6</a:t>
            </a:r>
          </a:p>
          <a:p>
            <a:pPr marL="742950" lvl="1" indent="-285750" defTabSz="1219170">
              <a:spcBef>
                <a:spcPts val="0"/>
              </a:spcBef>
              <a:spcAft>
                <a:spcPts val="0"/>
              </a:spcAft>
              <a:buFont typeface="Arial" panose="020B0604020202020204" pitchFamily="34" charset="0"/>
              <a:buChar char="•"/>
              <a:tabLst>
                <a:tab pos="914400" algn="l"/>
              </a:tabLst>
              <a:defRPr/>
            </a:pPr>
            <a:r>
              <a:rPr lang="en-US" sz="1800" dirty="0">
                <a:latin typeface="Calibri" pitchFamily="34" charset="0"/>
                <a:ea typeface="宋体" pitchFamily="2" charset="-122"/>
                <a:cs typeface="Arial" charset="0"/>
              </a:rPr>
              <a:t>NWDAF based NS charging new solution for Key issue#6</a:t>
            </a:r>
          </a:p>
          <a:p>
            <a:pPr marL="742950" lvl="1" indent="-285750" defTabSz="1219170">
              <a:spcBef>
                <a:spcPts val="0"/>
              </a:spcBef>
              <a:spcAft>
                <a:spcPts val="0"/>
              </a:spcAft>
              <a:buFont typeface="Arial" panose="020B0604020202020204" pitchFamily="34" charset="0"/>
              <a:buChar char="•"/>
              <a:tabLst>
                <a:tab pos="914400" algn="l"/>
              </a:tabLst>
              <a:defRPr/>
            </a:pPr>
            <a:r>
              <a:rPr lang="en-US" sz="1800" dirty="0">
                <a:latin typeface="Calibri" pitchFamily="34" charset="0"/>
                <a:ea typeface="宋体" pitchFamily="2" charset="-122"/>
                <a:cs typeface="Arial" charset="0"/>
              </a:rPr>
              <a:t>Clarification for the Evaluation for the key issue #7</a:t>
            </a:r>
          </a:p>
          <a:p>
            <a:pPr marL="893763" lvl="1" indent="-285750" defTabSz="1219170" eaLnBrk="1" fontAlgn="auto" hangingPunct="1">
              <a:spcBef>
                <a:spcPts val="0"/>
              </a:spcBef>
              <a:spcAft>
                <a:spcPts val="0"/>
              </a:spcAft>
              <a:buFont typeface="Wingdings" panose="05000000000000000000" pitchFamily="2" charset="2"/>
              <a:buChar char="§"/>
              <a:defRPr/>
            </a:pPr>
            <a:endParaRPr lang="en-US" sz="1700" dirty="0">
              <a:latin typeface="Calibri" pitchFamily="34" charset="0"/>
              <a:ea typeface="宋体" pitchFamily="2" charset="-122"/>
              <a:cs typeface="Arial" charset="0"/>
            </a:endParaRPr>
          </a:p>
          <a:p>
            <a:pPr marL="28575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Draft TR 32.847-120</a:t>
            </a:r>
          </a:p>
          <a:p>
            <a:pPr marL="285750" indent="-285750" defTabSz="1219170" eaLnBrk="1" fontAlgn="auto" hangingPunct="1">
              <a:spcBef>
                <a:spcPts val="0"/>
              </a:spcBef>
              <a:spcAft>
                <a:spcPts val="0"/>
              </a:spcAft>
              <a:buFont typeface="Wingdings" panose="05000000000000000000" pitchFamily="2" charset="2"/>
              <a:buChar char="Ø"/>
              <a:defRPr/>
            </a:pPr>
            <a:endParaRPr lang="en-US" sz="14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Wingdings" panose="05000000000000000000" pitchFamily="2" charset="2"/>
              <a:buChar char="§"/>
              <a:defRPr/>
            </a:pPr>
            <a:endParaRPr lang="en-US" sz="17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30649068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4047180576"/>
              </p:ext>
            </p:extLst>
          </p:nvPr>
        </p:nvGraphicFramePr>
        <p:xfrm>
          <a:off x="317026" y="1167695"/>
          <a:ext cx="11295212" cy="1499103"/>
        </p:xfrm>
        <a:graphic>
          <a:graphicData uri="http://schemas.openxmlformats.org/drawingml/2006/table">
            <a:tbl>
              <a:tblPr firstRow="1" bandRow="1">
                <a:tableStyleId>{5C22544A-7EE6-4342-B048-85BDC9FD1C3A}</a:tableStyleId>
              </a:tblPr>
              <a:tblGrid>
                <a:gridCol w="1153555">
                  <a:extLst>
                    <a:ext uri="{9D8B030D-6E8A-4147-A177-3AD203B41FA5}">
                      <a16:colId xmlns:a16="http://schemas.microsoft.com/office/drawing/2014/main" val="23408469"/>
                    </a:ext>
                  </a:extLst>
                </a:gridCol>
                <a:gridCol w="2724347">
                  <a:extLst>
                    <a:ext uri="{9D8B030D-6E8A-4147-A177-3AD203B41FA5}">
                      <a16:colId xmlns:a16="http://schemas.microsoft.com/office/drawing/2014/main" val="1386727148"/>
                    </a:ext>
                  </a:extLst>
                </a:gridCol>
                <a:gridCol w="923827">
                  <a:extLst>
                    <a:ext uri="{9D8B030D-6E8A-4147-A177-3AD203B41FA5}">
                      <a16:colId xmlns:a16="http://schemas.microsoft.com/office/drawing/2014/main" val="4240727412"/>
                    </a:ext>
                  </a:extLst>
                </a:gridCol>
                <a:gridCol w="886119">
                  <a:extLst>
                    <a:ext uri="{9D8B030D-6E8A-4147-A177-3AD203B41FA5}">
                      <a16:colId xmlns:a16="http://schemas.microsoft.com/office/drawing/2014/main" val="20003"/>
                    </a:ext>
                  </a:extLst>
                </a:gridCol>
                <a:gridCol w="838986">
                  <a:extLst>
                    <a:ext uri="{9D8B030D-6E8A-4147-A177-3AD203B41FA5}">
                      <a16:colId xmlns:a16="http://schemas.microsoft.com/office/drawing/2014/main" val="20006"/>
                    </a:ext>
                  </a:extLst>
                </a:gridCol>
                <a:gridCol w="961534">
                  <a:extLst>
                    <a:ext uri="{9D8B030D-6E8A-4147-A177-3AD203B41FA5}">
                      <a16:colId xmlns:a16="http://schemas.microsoft.com/office/drawing/2014/main" val="1675550634"/>
                    </a:ext>
                  </a:extLst>
                </a:gridCol>
                <a:gridCol w="1055802">
                  <a:extLst>
                    <a:ext uri="{9D8B030D-6E8A-4147-A177-3AD203B41FA5}">
                      <a16:colId xmlns:a16="http://schemas.microsoft.com/office/drawing/2014/main" val="20007"/>
                    </a:ext>
                  </a:extLst>
                </a:gridCol>
                <a:gridCol w="970961">
                  <a:extLst>
                    <a:ext uri="{9D8B030D-6E8A-4147-A177-3AD203B41FA5}">
                      <a16:colId xmlns:a16="http://schemas.microsoft.com/office/drawing/2014/main" val="20004"/>
                    </a:ext>
                  </a:extLst>
                </a:gridCol>
                <a:gridCol w="1780081">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marL="0" algn="ctr" defTabSz="1219170" rtl="0" eaLnBrk="1" latinLnBrk="0" hangingPunct="1">
                        <a:spcAft>
                          <a:spcPts val="0"/>
                        </a:spcAft>
                      </a:pPr>
                      <a:r>
                        <a:rPr lang="en-US" sz="1100" b="1" kern="1200" dirty="0">
                          <a:solidFill>
                            <a:schemeClr val="tx1"/>
                          </a:solidFill>
                          <a:effectLst/>
                          <a:latin typeface="Arial" panose="020B0604020202020204" pitchFamily="34" charset="0"/>
                          <a:ea typeface="+mn-ea"/>
                          <a:cs typeface="Arial" panose="020B0604020202020204" pitchFamily="34" charset="0"/>
                        </a:rPr>
                        <a:t>FS_NCHF_Ph2</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SID on </a:t>
                      </a:r>
                      <a:r>
                        <a:rPr lang="en-US" sz="1100" b="0" kern="1200" dirty="0" err="1">
                          <a:solidFill>
                            <a:schemeClr val="tx1"/>
                          </a:solidFill>
                          <a:effectLst/>
                          <a:latin typeface="Arial" panose="020B0604020202020204" pitchFamily="34" charset="0"/>
                          <a:ea typeface="+mn-ea"/>
                          <a:cs typeface="Arial" panose="020B0604020202020204" pitchFamily="34" charset="0"/>
                        </a:rPr>
                        <a:t>Nchf</a:t>
                      </a:r>
                      <a:r>
                        <a:rPr lang="en-US" sz="1100" b="0" kern="1200" dirty="0">
                          <a:solidFill>
                            <a:schemeClr val="tx1"/>
                          </a:solidFill>
                          <a:effectLst/>
                          <a:latin typeface="Arial" panose="020B0604020202020204" pitchFamily="34" charset="0"/>
                          <a:ea typeface="+mn-ea"/>
                          <a:cs typeface="Arial" panose="020B0604020202020204" pitchFamily="34" charset="0"/>
                        </a:rPr>
                        <a:t> charging services phase 2 </a:t>
                      </a:r>
                      <a:endParaRPr lang="en-US"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40</a:t>
                      </a:r>
                      <a:r>
                        <a:rPr lang="en-US" altLang="zh-CN" sz="1100" kern="1200" dirty="0">
                          <a:solidFill>
                            <a:schemeClr val="dk1"/>
                          </a:solidFill>
                          <a:effectLst/>
                          <a:latin typeface="Arial" panose="020B0604020202020204" pitchFamily="34" charset="0"/>
                          <a:ea typeface="+mn-ea"/>
                          <a:cs typeface="+mn-cs"/>
                        </a:rPr>
                        <a:t>% -&gt; 60%</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TR 28.826</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0" u="sng" dirty="0">
                          <a:solidFill>
                            <a:srgbClr val="0000FF"/>
                          </a:solidFill>
                          <a:latin typeface="Arial" panose="020B0604020202020204" pitchFamily="34" charset="0"/>
                          <a:hlinkClick r:id="rId2"/>
                        </a:rPr>
                        <a:t>SP-210390</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SA#99</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 (03/2023)</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Ericsson</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39649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FS_NCHF_Ph2</a:t>
            </a:r>
          </a:p>
        </p:txBody>
      </p:sp>
      <p:sp>
        <p:nvSpPr>
          <p:cNvPr id="10" name="文本框 9"/>
          <p:cNvSpPr txBox="1"/>
          <p:nvPr/>
        </p:nvSpPr>
        <p:spPr>
          <a:xfrm>
            <a:off x="342888" y="2666798"/>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E2F50771-D582-4BB4-AC25-5A8582F5DEDC}"/>
              </a:ext>
            </a:extLst>
          </p:cNvPr>
          <p:cNvSpPr/>
          <p:nvPr/>
        </p:nvSpPr>
        <p:spPr>
          <a:xfrm>
            <a:off x="342888" y="3126762"/>
            <a:ext cx="11269350" cy="3631763"/>
          </a:xfrm>
          <a:prstGeom prst="rect">
            <a:avLst/>
          </a:prstGeom>
          <a:noFill/>
          <a:ln>
            <a:noFill/>
          </a:ln>
        </p:spPr>
        <p:txBody>
          <a:bodyPr wrap="square">
            <a:spAutoFit/>
          </a:bodyPr>
          <a:lstStyle/>
          <a:p>
            <a:pPr defTabSz="1219170" eaLnBrk="1" fontAlgn="auto" hangingPunct="1">
              <a:spcBef>
                <a:spcPts val="0"/>
              </a:spcBef>
              <a:spcAft>
                <a:spcPts val="0"/>
              </a:spcAft>
              <a:defRPr/>
            </a:pPr>
            <a:endParaRPr lang="fr-FR" sz="1800" dirty="0">
              <a:latin typeface="Calibri" pitchFamily="34" charset="0"/>
              <a:ea typeface="宋体" pitchFamily="2" charset="-122"/>
              <a:cs typeface="Arial" charset="0"/>
            </a:endParaRPr>
          </a:p>
          <a:p>
            <a:pPr marL="285750" marR="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pCRs  agreed to TR 28.826 for introduction of :</a:t>
            </a:r>
          </a:p>
          <a:p>
            <a:pPr marR="0" defTabSz="1219170" eaLnBrk="1" fontAlgn="auto" hangingPunct="1">
              <a:spcBef>
                <a:spcPts val="0"/>
              </a:spcBef>
              <a:spcAft>
                <a:spcPts val="0"/>
              </a:spcAft>
              <a:defRPr/>
            </a:pPr>
            <a:endParaRPr lang="en-US" sz="1800" dirty="0">
              <a:latin typeface="Calibri" pitchFamily="34" charset="0"/>
              <a:ea typeface="宋体" pitchFamily="2" charset="-122"/>
              <a:cs typeface="Arial" charset="0"/>
            </a:endParaRPr>
          </a:p>
          <a:p>
            <a:pPr marL="742950" marR="0" lvl="1" indent="-285750">
              <a:spcBef>
                <a:spcPts val="0"/>
              </a:spcBef>
              <a:spcAft>
                <a:spcPts val="0"/>
              </a:spcAft>
              <a:buFont typeface="Arial" panose="020B0604020202020204" pitchFamily="34" charset="0"/>
              <a:buChar char="•"/>
              <a:tabLst>
                <a:tab pos="914400" algn="l"/>
              </a:tabLst>
            </a:pPr>
            <a:r>
              <a:rPr lang="en-US" sz="1800" dirty="0">
                <a:latin typeface="Calibri" pitchFamily="34" charset="0"/>
                <a:ea typeface="宋体" pitchFamily="2" charset="-122"/>
                <a:cs typeface="Arial" charset="0"/>
              </a:rPr>
              <a:t>New solutions for handling of non-blocking mode</a:t>
            </a:r>
          </a:p>
          <a:p>
            <a:pPr marL="742950" marR="0" lvl="1" indent="-285750">
              <a:spcBef>
                <a:spcPts val="0"/>
              </a:spcBef>
              <a:spcAft>
                <a:spcPts val="0"/>
              </a:spcAft>
              <a:buFont typeface="Arial" panose="020B0604020202020204" pitchFamily="34" charset="0"/>
              <a:buChar char="•"/>
              <a:tabLst>
                <a:tab pos="914400" algn="l"/>
              </a:tabLst>
            </a:pPr>
            <a:r>
              <a:rPr lang="en-US" sz="1800" dirty="0">
                <a:latin typeface="Calibri" pitchFamily="34" charset="0"/>
                <a:ea typeface="宋体" pitchFamily="2" charset="-122"/>
                <a:cs typeface="Arial" charset="0"/>
              </a:rPr>
              <a:t>Background for documentation improvements was added</a:t>
            </a:r>
          </a:p>
          <a:p>
            <a:pPr marL="742950" marR="0" lvl="1" indent="-285750">
              <a:spcBef>
                <a:spcPts val="0"/>
              </a:spcBef>
              <a:spcAft>
                <a:spcPts val="0"/>
              </a:spcAft>
              <a:buFont typeface="Arial" panose="020B0604020202020204" pitchFamily="34" charset="0"/>
              <a:buChar char="•"/>
              <a:tabLst>
                <a:tab pos="914400" algn="l"/>
              </a:tabLst>
            </a:pPr>
            <a:r>
              <a:rPr lang="en-US" sz="1800" dirty="0">
                <a:latin typeface="Calibri" pitchFamily="34" charset="0"/>
                <a:ea typeface="宋体" pitchFamily="2" charset="-122"/>
                <a:cs typeface="Arial" charset="0"/>
              </a:rPr>
              <a:t>New solutions for operator defined triggers (reusing management intervention trigger and a new trigger)</a:t>
            </a:r>
          </a:p>
          <a:p>
            <a:pPr marL="742950" marR="0" lvl="1" indent="-285750">
              <a:spcBef>
                <a:spcPts val="0"/>
              </a:spcBef>
              <a:spcAft>
                <a:spcPts val="0"/>
              </a:spcAft>
              <a:buFont typeface="Arial" panose="020B0604020202020204" pitchFamily="34" charset="0"/>
              <a:buChar char="•"/>
              <a:tabLst>
                <a:tab pos="914400" algn="l"/>
              </a:tabLst>
            </a:pPr>
            <a:r>
              <a:rPr lang="en-US" sz="1800" dirty="0">
                <a:latin typeface="Calibri" pitchFamily="34" charset="0"/>
                <a:ea typeface="宋体" pitchFamily="2" charset="-122"/>
                <a:cs typeface="Arial" charset="0"/>
              </a:rPr>
              <a:t>New solutions for rating input enhancements using service id</a:t>
            </a:r>
          </a:p>
          <a:p>
            <a:pPr marL="742950" marR="0" lvl="1" indent="-285750">
              <a:spcBef>
                <a:spcPts val="0"/>
              </a:spcBef>
              <a:spcAft>
                <a:spcPts val="0"/>
              </a:spcAft>
              <a:buFont typeface="Arial" panose="020B0604020202020204" pitchFamily="34" charset="0"/>
              <a:buChar char="•"/>
              <a:tabLst>
                <a:tab pos="914400" algn="l"/>
              </a:tabLst>
            </a:pPr>
            <a:endParaRPr lang="en-US" sz="1800" dirty="0">
              <a:latin typeface="Calibri" pitchFamily="34" charset="0"/>
              <a:ea typeface="宋体" pitchFamily="2" charset="-122"/>
              <a:cs typeface="Arial" charset="0"/>
            </a:endParaRPr>
          </a:p>
          <a:p>
            <a:pPr marL="742950" marR="0" lvl="1" indent="-285750">
              <a:spcBef>
                <a:spcPts val="0"/>
              </a:spcBef>
              <a:spcAft>
                <a:spcPts val="0"/>
              </a:spcAft>
              <a:buFont typeface="Arial" panose="020B0604020202020204" pitchFamily="34" charset="0"/>
              <a:buChar char="•"/>
              <a:tabLst>
                <a:tab pos="914400" algn="l"/>
              </a:tabLst>
            </a:pPr>
            <a:endParaRPr lang="fr-FR" sz="1800" dirty="0">
              <a:latin typeface="Calibri" pitchFamily="34" charset="0"/>
              <a:ea typeface="宋体" pitchFamily="2" charset="-122"/>
              <a:cs typeface="Arial" charset="0"/>
            </a:endParaRPr>
          </a:p>
          <a:p>
            <a:pPr marL="28575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Draft TR 28.826-050</a:t>
            </a:r>
          </a:p>
          <a:p>
            <a:pPr marL="285750" indent="-285750" defTabSz="1219170" eaLnBrk="1" fontAlgn="auto" hangingPunct="1">
              <a:spcBef>
                <a:spcPts val="0"/>
              </a:spcBef>
              <a:spcAft>
                <a:spcPts val="0"/>
              </a:spcAft>
              <a:buFont typeface="Wingdings" panose="05000000000000000000" pitchFamily="2" charset="2"/>
              <a:buChar char="Ø"/>
              <a:defRPr/>
            </a:pPr>
            <a:endParaRPr lang="en-US" sz="1800" dirty="0">
              <a:latin typeface="Calibri" pitchFamily="34" charset="0"/>
              <a:ea typeface="宋体" pitchFamily="2" charset="-122"/>
              <a:cs typeface="Arial" charset="0"/>
            </a:endParaRPr>
          </a:p>
          <a:p>
            <a:pPr marL="285750" indent="-285750" defTabSz="1219170" eaLnBrk="1" fontAlgn="auto" hangingPunct="1">
              <a:spcBef>
                <a:spcPts val="0"/>
              </a:spcBef>
              <a:spcAft>
                <a:spcPts val="0"/>
              </a:spcAft>
              <a:buFont typeface="Wingdings" panose="05000000000000000000" pitchFamily="2" charset="2"/>
              <a:buChar char="Ø"/>
              <a:defRPr/>
            </a:pPr>
            <a:endParaRPr lang="en-US" sz="18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4995489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2863212546"/>
              </p:ext>
            </p:extLst>
          </p:nvPr>
        </p:nvGraphicFramePr>
        <p:xfrm>
          <a:off x="317026" y="1167695"/>
          <a:ext cx="11295212" cy="1499103"/>
        </p:xfrm>
        <a:graphic>
          <a:graphicData uri="http://schemas.openxmlformats.org/drawingml/2006/table">
            <a:tbl>
              <a:tblPr firstRow="1" bandRow="1">
                <a:tableStyleId>{5C22544A-7EE6-4342-B048-85BDC9FD1C3A}</a:tableStyleId>
              </a:tblPr>
              <a:tblGrid>
                <a:gridCol w="1049861">
                  <a:extLst>
                    <a:ext uri="{9D8B030D-6E8A-4147-A177-3AD203B41FA5}">
                      <a16:colId xmlns:a16="http://schemas.microsoft.com/office/drawing/2014/main" val="23408469"/>
                    </a:ext>
                  </a:extLst>
                </a:gridCol>
                <a:gridCol w="2226062">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15030">
                  <a:extLst>
                    <a:ext uri="{9D8B030D-6E8A-4147-A177-3AD203B41FA5}">
                      <a16:colId xmlns:a16="http://schemas.microsoft.com/office/drawing/2014/main" val="20003"/>
                    </a:ext>
                  </a:extLst>
                </a:gridCol>
                <a:gridCol w="860725">
                  <a:extLst>
                    <a:ext uri="{9D8B030D-6E8A-4147-A177-3AD203B41FA5}">
                      <a16:colId xmlns:a16="http://schemas.microsoft.com/office/drawing/2014/main" val="20006"/>
                    </a:ext>
                  </a:extLst>
                </a:gridCol>
                <a:gridCol w="1198240">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marL="0" algn="ctr" defTabSz="1219170" rtl="0" eaLnBrk="1" latinLnBrk="0" hangingPunct="1">
                        <a:spcAft>
                          <a:spcPts val="0"/>
                        </a:spcAft>
                      </a:pPr>
                      <a:r>
                        <a:rPr lang="en-US" sz="1100" b="1" kern="1200" dirty="0">
                          <a:solidFill>
                            <a:schemeClr val="tx1"/>
                          </a:solidFill>
                          <a:effectLst/>
                          <a:latin typeface="Arial" panose="020B0604020202020204" pitchFamily="34" charset="0"/>
                          <a:ea typeface="+mn-ea"/>
                          <a:cs typeface="Arial" panose="020B0604020202020204" pitchFamily="34" charset="0"/>
                        </a:rPr>
                        <a:t>FS_CHROAM</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SID on 5G roaming charging architecture for wholesale and retail scenarios</a:t>
                      </a:r>
                      <a:endParaRPr lang="en-US"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50</a:t>
                      </a:r>
                      <a:r>
                        <a:rPr lang="en-US" altLang="zh-CN" sz="1100" kern="1200" dirty="0">
                          <a:solidFill>
                            <a:schemeClr val="dk1"/>
                          </a:solidFill>
                          <a:effectLst/>
                          <a:latin typeface="Arial" panose="020B0604020202020204" pitchFamily="34" charset="0"/>
                          <a:ea typeface="+mn-ea"/>
                          <a:cs typeface="+mn-cs"/>
                        </a:rPr>
                        <a:t>%-&gt;  75%</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a:solidFill>
                            <a:schemeClr val="dk1"/>
                          </a:solidFill>
                          <a:effectLst/>
                          <a:latin typeface="Arial" panose="020B0604020202020204" pitchFamily="34" charset="0"/>
                          <a:ea typeface="+mn-ea"/>
                          <a:cs typeface="+mn-cs"/>
                        </a:rPr>
                        <a:t>TR 28.827</a:t>
                      </a:r>
                      <a:endParaRPr lang="en-US"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0" u="sng" dirty="0">
                          <a:solidFill>
                            <a:srgbClr val="0000FF"/>
                          </a:solidFill>
                          <a:latin typeface="Arial" panose="020B0604020202020204" pitchFamily="34" charset="0"/>
                          <a:hlinkClick r:id="rId2"/>
                        </a:rPr>
                        <a:t>SP-210391</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SA#99</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 (03/2023)</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Ericsson</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39649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FS_CHROAM</a:t>
            </a:r>
          </a:p>
        </p:txBody>
      </p:sp>
      <p:sp>
        <p:nvSpPr>
          <p:cNvPr id="10" name="文本框 9"/>
          <p:cNvSpPr txBox="1"/>
          <p:nvPr/>
        </p:nvSpPr>
        <p:spPr>
          <a:xfrm>
            <a:off x="342888" y="2666798"/>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E2F50771-D582-4BB4-AC25-5A8582F5DEDC}"/>
              </a:ext>
            </a:extLst>
          </p:cNvPr>
          <p:cNvSpPr/>
          <p:nvPr/>
        </p:nvSpPr>
        <p:spPr>
          <a:xfrm>
            <a:off x="317026" y="2964266"/>
            <a:ext cx="11269350" cy="4093428"/>
          </a:xfrm>
          <a:prstGeom prst="rect">
            <a:avLst/>
          </a:prstGeom>
          <a:noFill/>
          <a:ln>
            <a:noFill/>
          </a:ln>
        </p:spPr>
        <p:txBody>
          <a:bodyPr wrap="square">
            <a:spAutoFit/>
          </a:bodyPr>
          <a:lstStyle/>
          <a:p>
            <a:pPr marL="28575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pCRs agreed to TR 28.827 for updates and corrections on:</a:t>
            </a:r>
          </a:p>
          <a:p>
            <a:pPr marL="893763" lvl="1" indent="-285750" defTabSz="1219170" eaLnBrk="1" fontAlgn="auto" hangingPunct="1">
              <a:spcBef>
                <a:spcPts val="0"/>
              </a:spcBef>
              <a:spcAft>
                <a:spcPts val="0"/>
              </a:spcAft>
              <a:buFont typeface="Arial" panose="020B0604020202020204" pitchFamily="34" charset="0"/>
              <a:buChar char="•"/>
              <a:defRPr/>
            </a:pPr>
            <a:r>
              <a:rPr lang="en-US" sz="1600" dirty="0">
                <a:latin typeface="Calibri" pitchFamily="34" charset="0"/>
                <a:ea typeface="宋体" pitchFamily="2" charset="-122"/>
                <a:cs typeface="Arial" charset="0"/>
              </a:rPr>
              <a:t>#2.1 (V-CHF communicating with H-CHF for retail charging of 5G data connectivity) to cover the cases for AMF and SMSF.</a:t>
            </a:r>
          </a:p>
          <a:p>
            <a:pPr marL="893763" lvl="1" indent="-285750" defTabSz="1219170" eaLnBrk="1" fontAlgn="auto" hangingPunct="1">
              <a:spcBef>
                <a:spcPts val="0"/>
              </a:spcBef>
              <a:spcAft>
                <a:spcPts val="0"/>
              </a:spcAft>
              <a:buFont typeface="Arial" panose="020B0604020202020204" pitchFamily="34" charset="0"/>
              <a:buChar char="•"/>
              <a:defRPr/>
            </a:pPr>
            <a:r>
              <a:rPr lang="en-US" sz="1600" dirty="0">
                <a:latin typeface="Calibri" pitchFamily="34" charset="0"/>
                <a:ea typeface="宋体" pitchFamily="2" charset="-122"/>
                <a:cs typeface="Arial" charset="0"/>
              </a:rPr>
              <a:t>#5.1 (CHF communication) to cover the cases for AMF and SMSF</a:t>
            </a:r>
          </a:p>
          <a:p>
            <a:pPr marL="893763" lvl="1" indent="-285750" defTabSz="1219170" eaLnBrk="1" fontAlgn="auto" hangingPunct="1">
              <a:spcBef>
                <a:spcPts val="0"/>
              </a:spcBef>
              <a:spcAft>
                <a:spcPts val="0"/>
              </a:spcAft>
              <a:buFont typeface="Arial" panose="020B0604020202020204" pitchFamily="34" charset="0"/>
              <a:buChar char="•"/>
              <a:defRPr/>
            </a:pPr>
            <a:r>
              <a:rPr lang="en-US" sz="1600" dirty="0">
                <a:latin typeface="Calibri" pitchFamily="34" charset="0"/>
                <a:ea typeface="宋体" pitchFamily="2" charset="-122"/>
                <a:cs typeface="Arial" charset="0"/>
              </a:rPr>
              <a:t>Solution for roaming charging profile update</a:t>
            </a:r>
          </a:p>
          <a:p>
            <a:pPr marL="28575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pCRs agreed to TR 28.827 for introduction of new use cases and solutions:</a:t>
            </a:r>
          </a:p>
          <a:p>
            <a:pPr marL="893763" lvl="1" indent="-285750" defTabSz="1219170" eaLnBrk="1" fontAlgn="auto" hangingPunct="1">
              <a:spcBef>
                <a:spcPts val="0"/>
              </a:spcBef>
              <a:spcAft>
                <a:spcPts val="0"/>
              </a:spcAft>
              <a:buFont typeface="Arial" panose="020B0604020202020204" pitchFamily="34" charset="0"/>
              <a:buChar char="•"/>
              <a:defRPr/>
            </a:pPr>
            <a:r>
              <a:rPr lang="en-US" sz="1600" dirty="0">
                <a:latin typeface="Calibri" pitchFamily="34" charset="0"/>
                <a:ea typeface="宋体" pitchFamily="2" charset="-122"/>
                <a:cs typeface="Arial" charset="0"/>
              </a:rPr>
              <a:t>home MNO charging for 5G connection and mobility provided to home MNO’s subscribers in roaming scenario</a:t>
            </a:r>
          </a:p>
          <a:p>
            <a:pPr marL="893763" lvl="1" indent="-285750" defTabSz="1219170" eaLnBrk="1" fontAlgn="auto" hangingPunct="1">
              <a:spcBef>
                <a:spcPts val="0"/>
              </a:spcBef>
              <a:spcAft>
                <a:spcPts val="0"/>
              </a:spcAft>
              <a:buFont typeface="Arial" panose="020B0604020202020204" pitchFamily="34" charset="0"/>
              <a:buChar char="•"/>
              <a:defRPr/>
            </a:pPr>
            <a:r>
              <a:rPr lang="en-US" sz="1600" dirty="0">
                <a:latin typeface="Calibri" pitchFamily="34" charset="0"/>
                <a:ea typeface="宋体" pitchFamily="2" charset="-122"/>
                <a:cs typeface="Arial" charset="0"/>
              </a:rPr>
              <a:t>MNO does wholesale charging for 5G connection and mobility and 5G SMS towards additional actors</a:t>
            </a:r>
          </a:p>
          <a:p>
            <a:pPr marL="893763" lvl="1" indent="-285750" defTabSz="1219170" eaLnBrk="1" fontAlgn="auto" hangingPunct="1">
              <a:spcBef>
                <a:spcPts val="0"/>
              </a:spcBef>
              <a:spcAft>
                <a:spcPts val="0"/>
              </a:spcAft>
              <a:buFont typeface="Arial" panose="020B0604020202020204" pitchFamily="34" charset="0"/>
              <a:buChar char="•"/>
              <a:defRPr/>
            </a:pPr>
            <a:r>
              <a:rPr lang="en-US" sz="1600" dirty="0">
                <a:latin typeface="Calibri" pitchFamily="34" charset="0"/>
                <a:ea typeface="宋体" pitchFamily="2" charset="-122"/>
                <a:cs typeface="Arial" charset="0"/>
              </a:rPr>
              <a:t>convey charging information from visited MNO to home MNO were visited AMF (CTF) communicating with both H-CHF and V-CHF,  from an MNO to an additional actor were H-CHF communicating with A-CHF for retail charging of 5G and from visited MNO to home MNO, and home MNO to an additional actor with SMF to multiple CHF communication</a:t>
            </a:r>
          </a:p>
          <a:p>
            <a:pPr marL="893763" lvl="1" indent="-285750" defTabSz="1219170" eaLnBrk="1" fontAlgn="auto" hangingPunct="1">
              <a:spcBef>
                <a:spcPts val="0"/>
              </a:spcBef>
              <a:spcAft>
                <a:spcPts val="0"/>
              </a:spcAft>
              <a:buFont typeface="Arial" panose="020B0604020202020204" pitchFamily="34" charset="0"/>
              <a:buChar char="•"/>
              <a:defRPr/>
            </a:pPr>
            <a:r>
              <a:rPr lang="en-US" sz="1600" dirty="0">
                <a:latin typeface="Calibri" pitchFamily="34" charset="0"/>
                <a:ea typeface="宋体" pitchFamily="2" charset="-122"/>
                <a:cs typeface="Arial" charset="0"/>
              </a:rPr>
              <a:t>service to use between CHFs (reusing Nchf_ConvergedCharging service API between CHFs and new Nchf service API between CHFs.)</a:t>
            </a:r>
            <a:endParaRPr lang="en-US" sz="1000" dirty="0">
              <a:latin typeface="Calibri" pitchFamily="34" charset="0"/>
              <a:ea typeface="宋体" pitchFamily="2" charset="-122"/>
              <a:cs typeface="Arial" charset="0"/>
            </a:endParaRPr>
          </a:p>
          <a:p>
            <a:pPr marL="285750" lvl="1"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Draft TR 28.827-120</a:t>
            </a:r>
          </a:p>
          <a:p>
            <a:pPr marL="285750" lvl="1" indent="-285750" defTabSz="1219170" eaLnBrk="1" fontAlgn="auto" hangingPunct="1">
              <a:spcBef>
                <a:spcPts val="0"/>
              </a:spcBef>
              <a:spcAft>
                <a:spcPts val="0"/>
              </a:spcAft>
              <a:buFont typeface="Wingdings" panose="05000000000000000000" pitchFamily="2" charset="2"/>
              <a:buChar char="Ø"/>
              <a:defRPr/>
            </a:pPr>
            <a:endParaRPr lang="en-US" sz="1800" dirty="0">
              <a:latin typeface="Calibri" pitchFamily="34" charset="0"/>
              <a:ea typeface="宋体" pitchFamily="2" charset="-122"/>
              <a:cs typeface="Arial" charset="0"/>
            </a:endParaRPr>
          </a:p>
          <a:p>
            <a:pPr marL="285750" lvl="1" indent="-285750" defTabSz="1219170" eaLnBrk="1" fontAlgn="auto" hangingPunct="1">
              <a:spcBef>
                <a:spcPts val="0"/>
              </a:spcBef>
              <a:spcAft>
                <a:spcPts val="0"/>
              </a:spcAft>
              <a:buFont typeface="Wingdings" panose="05000000000000000000" pitchFamily="2" charset="2"/>
              <a:buChar char="Ø"/>
              <a:defRPr/>
            </a:pPr>
            <a:endParaRPr lang="en-US" sz="18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29426768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3713127473"/>
              </p:ext>
            </p:extLst>
          </p:nvPr>
        </p:nvGraphicFramePr>
        <p:xfrm>
          <a:off x="380975" y="1594564"/>
          <a:ext cx="11295212" cy="1499103"/>
        </p:xfrm>
        <a:graphic>
          <a:graphicData uri="http://schemas.openxmlformats.org/drawingml/2006/table">
            <a:tbl>
              <a:tblPr firstRow="1" bandRow="1">
                <a:tableStyleId>{5C22544A-7EE6-4342-B048-85BDC9FD1C3A}</a:tableStyleId>
              </a:tblPr>
              <a:tblGrid>
                <a:gridCol w="1061745">
                  <a:extLst>
                    <a:ext uri="{9D8B030D-6E8A-4147-A177-3AD203B41FA5}">
                      <a16:colId xmlns:a16="http://schemas.microsoft.com/office/drawing/2014/main" val="23408469"/>
                    </a:ext>
                  </a:extLst>
                </a:gridCol>
                <a:gridCol w="2296160">
                  <a:extLst>
                    <a:ext uri="{9D8B030D-6E8A-4147-A177-3AD203B41FA5}">
                      <a16:colId xmlns:a16="http://schemas.microsoft.com/office/drawing/2014/main" val="1386727148"/>
                    </a:ext>
                  </a:extLst>
                </a:gridCol>
                <a:gridCol w="1040277">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839912">
                  <a:extLst>
                    <a:ext uri="{9D8B030D-6E8A-4147-A177-3AD203B41FA5}">
                      <a16:colId xmlns:a16="http://schemas.microsoft.com/office/drawing/2014/main" val="20006"/>
                    </a:ext>
                  </a:extLst>
                </a:gridCol>
                <a:gridCol w="1198240">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marL="0" algn="ctr" defTabSz="1219170" rtl="0" eaLnBrk="1" latinLnBrk="0" hangingPunct="1">
                        <a:spcAft>
                          <a:spcPts val="0"/>
                        </a:spcAft>
                      </a:pPr>
                      <a:r>
                        <a:rPr lang="en-US" sz="1100" b="1" kern="1200" dirty="0" err="1">
                          <a:solidFill>
                            <a:schemeClr val="tx1"/>
                          </a:solidFill>
                          <a:effectLst/>
                          <a:latin typeface="Arial" panose="020B0604020202020204" pitchFamily="34" charset="0"/>
                          <a:ea typeface="+mn-ea"/>
                          <a:cs typeface="Arial" panose="020B0604020202020204" pitchFamily="34" charset="0"/>
                        </a:rPr>
                        <a:t>FS_eNPN_CH</a:t>
                      </a:r>
                      <a:endParaRPr lang="fr-FR" sz="1100" b="1"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SID on Charging Aspects for Enhanced support of Non-Public Networks </a:t>
                      </a:r>
                      <a:endParaRPr lang="en-US"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0% -&gt; 25%</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TR 28.828</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0" u="sng">
                          <a:solidFill>
                            <a:srgbClr val="0000FF"/>
                          </a:solidFill>
                          <a:latin typeface="Arial" panose="020B0604020202020204" pitchFamily="34" charset="0"/>
                          <a:hlinkClick r:id="rId2"/>
                        </a:rPr>
                        <a:t>SP-211447</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SA#99</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 (03/2023</a:t>
                      </a:r>
                      <a:r>
                        <a:rPr lang="en-GB" altLang="zh-CN" sz="1100" b="1" kern="1200" dirty="0">
                          <a:solidFill>
                            <a:schemeClr val="tx1"/>
                          </a:solidFill>
                          <a:effectLst/>
                          <a:latin typeface="Arial" panose="020B0604020202020204" pitchFamily="34" charset="0"/>
                          <a:ea typeface="+mn-ea"/>
                          <a:cs typeface="Arial" panose="020B0604020202020204" pitchFamily="34" charset="0"/>
                        </a:rPr>
                        <a:t>)</a:t>
                      </a:r>
                      <a:r>
                        <a:rPr lang="en-GB" altLang="zh-CN" sz="1100" b="1" kern="1200" dirty="0">
                          <a:solidFill>
                            <a:schemeClr val="dk1"/>
                          </a:solidFill>
                          <a:effectLst/>
                          <a:latin typeface="Arial" panose="020B0604020202020204" pitchFamily="34" charset="0"/>
                          <a:ea typeface="+mn-ea"/>
                          <a:cs typeface="+mn-cs"/>
                        </a:rPr>
                        <a:t> </a:t>
                      </a:r>
                      <a:endParaRPr lang="sv-SE" altLang="zh-CN" sz="1100" b="1"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China Mobile Com. Corporation</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39649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err="1"/>
              <a:t>FS_eNPN_CH</a:t>
            </a:r>
            <a:endParaRPr lang="en-US" altLang="zh-CN" sz="3200" kern="0" dirty="0"/>
          </a:p>
        </p:txBody>
      </p:sp>
      <p:sp>
        <p:nvSpPr>
          <p:cNvPr id="10" name="文本框 9"/>
          <p:cNvSpPr txBox="1"/>
          <p:nvPr/>
        </p:nvSpPr>
        <p:spPr>
          <a:xfrm>
            <a:off x="380975" y="3093667"/>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E2F50771-D582-4BB4-AC25-5A8582F5DEDC}"/>
              </a:ext>
            </a:extLst>
          </p:cNvPr>
          <p:cNvSpPr/>
          <p:nvPr/>
        </p:nvSpPr>
        <p:spPr>
          <a:xfrm>
            <a:off x="380975" y="3722299"/>
            <a:ext cx="11269350" cy="2585323"/>
          </a:xfrm>
          <a:prstGeom prst="rect">
            <a:avLst/>
          </a:prstGeom>
          <a:noFill/>
          <a:ln>
            <a:noFill/>
          </a:ln>
        </p:spPr>
        <p:txBody>
          <a:bodyPr wrap="square">
            <a:spAutoFit/>
          </a:bodyPr>
          <a:lstStyle/>
          <a:p>
            <a:pPr marL="28575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Initial skeleton for TR 28.828 presented</a:t>
            </a:r>
          </a:p>
          <a:p>
            <a:pPr marL="28575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pCRs  agreed to TR 28.828 for introduction of :</a:t>
            </a:r>
          </a:p>
          <a:p>
            <a:pPr marL="893763" marR="0" lvl="1" indent="-285750" defTabSz="1219170" eaLnBrk="1" fontAlgn="auto" hangingPunct="1">
              <a:spcBef>
                <a:spcPts val="0"/>
              </a:spcBef>
              <a:spcAft>
                <a:spcPts val="0"/>
              </a:spcAft>
              <a:buFont typeface="Arial" panose="020B0604020202020204" pitchFamily="34" charset="0"/>
              <a:buChar char="•"/>
              <a:tabLst>
                <a:tab pos="914400" algn="l"/>
              </a:tabLst>
              <a:defRPr/>
            </a:pPr>
            <a:r>
              <a:rPr lang="en-US" sz="1800" dirty="0">
                <a:latin typeface="Calibri" pitchFamily="34" charset="0"/>
                <a:ea typeface="宋体" pitchFamily="2" charset="-122"/>
                <a:cs typeface="Arial" charset="0"/>
              </a:rPr>
              <a:t>Skeleton update, scope, reference and general background </a:t>
            </a:r>
          </a:p>
          <a:p>
            <a:pPr marL="893763" marR="0" lvl="1" indent="-285750" defTabSz="1219170" eaLnBrk="1" fontAlgn="auto" hangingPunct="1">
              <a:spcBef>
                <a:spcPts val="0"/>
              </a:spcBef>
              <a:spcAft>
                <a:spcPts val="0"/>
              </a:spcAft>
              <a:buFont typeface="Arial" panose="020B0604020202020204" pitchFamily="34" charset="0"/>
              <a:buChar char="•"/>
              <a:tabLst>
                <a:tab pos="914400" algn="l"/>
              </a:tabLst>
              <a:defRPr/>
            </a:pPr>
            <a:r>
              <a:rPr lang="en-US" sz="1800" dirty="0">
                <a:latin typeface="Calibri" pitchFamily="34" charset="0"/>
                <a:ea typeface="宋体" pitchFamily="2" charset="-122"/>
                <a:cs typeface="Arial" charset="0"/>
              </a:rPr>
              <a:t>Non-public networks functionality and architecture </a:t>
            </a:r>
          </a:p>
          <a:p>
            <a:pPr marL="893763" marR="0" lvl="1" indent="-285750" defTabSz="1219170" eaLnBrk="1" fontAlgn="auto" hangingPunct="1">
              <a:spcBef>
                <a:spcPts val="0"/>
              </a:spcBef>
              <a:spcAft>
                <a:spcPts val="0"/>
              </a:spcAft>
              <a:buFont typeface="Arial" panose="020B0604020202020204" pitchFamily="34" charset="0"/>
              <a:buChar char="•"/>
              <a:tabLst>
                <a:tab pos="914400" algn="l"/>
              </a:tabLst>
              <a:defRPr/>
            </a:pPr>
            <a:r>
              <a:rPr lang="en-US" sz="1800" dirty="0">
                <a:latin typeface="Calibri" pitchFamily="34" charset="0"/>
                <a:ea typeface="宋体" pitchFamily="2" charset="-122"/>
                <a:cs typeface="Arial" charset="0"/>
              </a:rPr>
              <a:t>Charging modes </a:t>
            </a:r>
          </a:p>
          <a:p>
            <a:pPr marL="893763" marR="0" lvl="1" indent="-285750" defTabSz="1219170" eaLnBrk="1" fontAlgn="auto" hangingPunct="1">
              <a:spcBef>
                <a:spcPts val="0"/>
              </a:spcBef>
              <a:spcAft>
                <a:spcPts val="0"/>
              </a:spcAft>
              <a:buFont typeface="Arial" panose="020B0604020202020204" pitchFamily="34" charset="0"/>
              <a:buChar char="•"/>
              <a:tabLst>
                <a:tab pos="914400" algn="l"/>
              </a:tabLst>
              <a:defRPr/>
            </a:pPr>
            <a:r>
              <a:rPr lang="en-US" sz="1800" dirty="0">
                <a:latin typeface="Calibri" pitchFamily="34" charset="0"/>
                <a:ea typeface="宋体" pitchFamily="2" charset="-122"/>
                <a:cs typeface="Arial" charset="0"/>
              </a:rPr>
              <a:t>Charging scenarios and key issues for PNI-NPN on converged charging for access connection </a:t>
            </a:r>
          </a:p>
          <a:p>
            <a:pPr marL="893763" marR="0" lvl="1" indent="-285750" defTabSz="1219170" eaLnBrk="1" fontAlgn="auto" hangingPunct="1">
              <a:spcBef>
                <a:spcPts val="0"/>
              </a:spcBef>
              <a:spcAft>
                <a:spcPts val="0"/>
              </a:spcAft>
              <a:buFont typeface="Arial" panose="020B0604020202020204" pitchFamily="34" charset="0"/>
              <a:buChar char="•"/>
              <a:tabLst>
                <a:tab pos="914400" algn="l"/>
              </a:tabLst>
              <a:defRPr/>
            </a:pPr>
            <a:r>
              <a:rPr lang="en-US" sz="1800" dirty="0">
                <a:latin typeface="Calibri" pitchFamily="34" charset="0"/>
                <a:ea typeface="宋体" pitchFamily="2" charset="-122"/>
                <a:cs typeface="Arial" charset="0"/>
              </a:rPr>
              <a:t>Charging scenarios and key issues for SNPN on converged charging for access connection </a:t>
            </a:r>
          </a:p>
          <a:p>
            <a:pPr marL="893763" marR="0" lvl="1" indent="-285750" defTabSz="1219170" eaLnBrk="1" fontAlgn="auto" hangingPunct="1">
              <a:spcBef>
                <a:spcPts val="0"/>
              </a:spcBef>
              <a:spcAft>
                <a:spcPts val="0"/>
              </a:spcAft>
              <a:buFont typeface="Arial" panose="020B0604020202020204" pitchFamily="34" charset="0"/>
              <a:buChar char="•"/>
              <a:tabLst>
                <a:tab pos="914400" algn="l"/>
              </a:tabLst>
              <a:defRPr/>
            </a:pPr>
            <a:r>
              <a:rPr lang="en-US" sz="1800" dirty="0">
                <a:latin typeface="Calibri" pitchFamily="34" charset="0"/>
                <a:ea typeface="宋体" pitchFamily="2" charset="-122"/>
                <a:cs typeface="Arial" charset="0"/>
              </a:rPr>
              <a:t>Use case for SNPN trigger</a:t>
            </a:r>
          </a:p>
          <a:p>
            <a:pPr marL="28575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Draft TR 28.828-020</a:t>
            </a:r>
          </a:p>
        </p:txBody>
      </p:sp>
    </p:spTree>
    <p:extLst>
      <p:ext uri="{BB962C8B-B14F-4D97-AF65-F5344CB8AC3E}">
        <p14:creationId xmlns:p14="http://schemas.microsoft.com/office/powerpoint/2010/main" val="151065599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636523" y="670114"/>
            <a:ext cx="7362825" cy="685800"/>
          </a:xfrm>
          <a:prstGeom prst="rect">
            <a:avLst/>
          </a:prstGeom>
          <a:noFill/>
          <a:ln w="12700">
            <a:noFill/>
            <a:miter lim="800000"/>
            <a:headEnd/>
            <a:tailEnd/>
          </a:ln>
        </p:spPr>
        <p:txBody>
          <a:bodyPr lIns="90488" tIns="44450" rIns="90488" bIns="44450" anchor="ctr"/>
          <a:lstStyle/>
          <a:p>
            <a:pPr algn="ctr">
              <a:defRPr/>
            </a:pPr>
            <a:r>
              <a:rPr lang="en-GB" altLang="zh-CN" sz="3200" kern="0" dirty="0">
                <a:solidFill>
                  <a:srgbClr val="FF0000"/>
                </a:solidFill>
                <a:latin typeface="Calibri"/>
                <a:cs typeface="+mj-cs"/>
              </a:rPr>
              <a:t>Charging TSs &amp; TRs </a:t>
            </a:r>
            <a:r>
              <a:rPr lang="en-US" altLang="zh-CN" sz="3200" kern="0" dirty="0">
                <a:solidFill>
                  <a:srgbClr val="FF0000"/>
                </a:solidFill>
                <a:latin typeface="Calibri"/>
                <a:cs typeface="+mj-cs"/>
              </a:rPr>
              <a:t>to SA#96</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832536762"/>
              </p:ext>
            </p:extLst>
          </p:nvPr>
        </p:nvGraphicFramePr>
        <p:xfrm>
          <a:off x="1128524" y="2073555"/>
          <a:ext cx="9663653" cy="949259"/>
        </p:xfrm>
        <a:graphic>
          <a:graphicData uri="http://schemas.openxmlformats.org/drawingml/2006/table">
            <a:tbl>
              <a:tblPr/>
              <a:tblGrid>
                <a:gridCol w="1161830">
                  <a:extLst>
                    <a:ext uri="{9D8B030D-6E8A-4147-A177-3AD203B41FA5}">
                      <a16:colId xmlns:a16="http://schemas.microsoft.com/office/drawing/2014/main" val="20000"/>
                    </a:ext>
                  </a:extLst>
                </a:gridCol>
                <a:gridCol w="7076472">
                  <a:extLst>
                    <a:ext uri="{9D8B030D-6E8A-4147-A177-3AD203B41FA5}">
                      <a16:colId xmlns:a16="http://schemas.microsoft.com/office/drawing/2014/main" val="20001"/>
                    </a:ext>
                  </a:extLst>
                </a:gridCol>
                <a:gridCol w="1425351">
                  <a:extLst>
                    <a:ext uri="{9D8B030D-6E8A-4147-A177-3AD203B41FA5}">
                      <a16:colId xmlns:a16="http://schemas.microsoft.com/office/drawing/2014/main" val="1307580657"/>
                    </a:ext>
                  </a:extLst>
                </a:gridCol>
              </a:tblGrid>
              <a:tr h="46312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For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86137">
                <a:tc>
                  <a:txBody>
                    <a:bodyPr/>
                    <a:lstStyle/>
                    <a:p>
                      <a:pPr marL="0" marR="0" algn="ctr">
                        <a:spcBef>
                          <a:spcPts val="0"/>
                        </a:spcBef>
                        <a:spcAft>
                          <a:spcPts val="0"/>
                        </a:spcAft>
                      </a:pPr>
                      <a:br>
                        <a:rPr kumimoji="0" lang="en-US" sz="1400" b="0" i="0" u="none" strike="noStrike" kern="1200" cap="none" spc="0" normalizeH="0" baseline="0" dirty="0">
                          <a:ln>
                            <a:noFill/>
                          </a:ln>
                          <a:solidFill>
                            <a:prstClr val="black"/>
                          </a:solidFill>
                          <a:effectLst/>
                          <a:uLnTx/>
                          <a:uFillTx/>
                          <a:latin typeface="+mn-lt"/>
                          <a:ea typeface="DengXian" panose="02010600030101010101" pitchFamily="2" charset="-122"/>
                          <a:cs typeface="Arial" panose="020B0604020202020204" pitchFamily="34" charset="0"/>
                        </a:rPr>
                      </a:br>
                      <a:r>
                        <a:rPr kumimoji="0" lang="en-US" sz="1400" b="0" i="0" u="none" strike="noStrike" kern="1200" cap="none" spc="0" normalizeH="0" baseline="0" dirty="0">
                          <a:ln>
                            <a:noFill/>
                          </a:ln>
                          <a:solidFill>
                            <a:prstClr val="black"/>
                          </a:solidFill>
                          <a:effectLst/>
                          <a:uLnTx/>
                          <a:uFillTx/>
                          <a:latin typeface="+mn-lt"/>
                          <a:ea typeface="DengXian" panose="02010600030101010101" pitchFamily="2" charset="-122"/>
                          <a:cs typeface="Arial" panose="020B0604020202020204" pitchFamily="34" charset="0"/>
                        </a:rPr>
                        <a:t>SP-220495</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kumimoji="0" lang="en-US" sz="1400" b="0" i="0" u="none" strike="noStrike" kern="1200" cap="none" spc="0" normalizeH="0" baseline="0" dirty="0">
                          <a:ln>
                            <a:noFill/>
                          </a:ln>
                          <a:solidFill>
                            <a:prstClr val="black"/>
                          </a:solidFill>
                          <a:effectLst/>
                          <a:uLnTx/>
                          <a:uFillTx/>
                          <a:latin typeface="+mn-lt"/>
                          <a:ea typeface="DengXian" panose="02010600030101010101" pitchFamily="2" charset="-122"/>
                          <a:cs typeface="Arial" panose="020B0604020202020204" pitchFamily="34" charset="0"/>
                        </a:rPr>
                        <a:t>TS 32.257 Telecommunication management; Charging management; Edge Computing domain charging; stage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900"/>
                        </a:spcAft>
                      </a:pPr>
                      <a:r>
                        <a:rPr kumimoji="0" lang="en-US" sz="1400" b="0" i="0" u="none" strike="noStrike" kern="1200" cap="none" spc="0" normalizeH="0" baseline="0" dirty="0">
                          <a:ln>
                            <a:noFill/>
                          </a:ln>
                          <a:solidFill>
                            <a:prstClr val="black"/>
                          </a:solidFill>
                          <a:effectLst/>
                          <a:uLnTx/>
                          <a:uFillTx/>
                          <a:latin typeface="+mn-lt"/>
                          <a:ea typeface="DengXian" panose="02010600030101010101" pitchFamily="2" charset="-122"/>
                          <a:cs typeface="Arial" panose="020B0604020202020204" pitchFamily="34" charset="0"/>
                        </a:rPr>
                        <a:t>Approval</a:t>
                      </a:r>
                      <a:endParaRPr kumimoji="0" lang="fr-FR" sz="1400" b="0" i="0" u="none" strike="noStrike" kern="1200" cap="none" spc="0" normalizeH="0" baseline="0" dirty="0">
                        <a:ln>
                          <a:noFill/>
                        </a:ln>
                        <a:solidFill>
                          <a:prstClr val="black"/>
                        </a:solidFill>
                        <a:effectLst/>
                        <a:uLnTx/>
                        <a:uFillTx/>
                        <a:latin typeface="+mn-lt"/>
                        <a:ea typeface="DengXian"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43823583"/>
                  </a:ext>
                </a:extLst>
              </a:tr>
            </a:tbl>
          </a:graphicData>
        </a:graphic>
      </p:graphicFrame>
    </p:spTree>
    <p:extLst>
      <p:ext uri="{BB962C8B-B14F-4D97-AF65-F5344CB8AC3E}">
        <p14:creationId xmlns:p14="http://schemas.microsoft.com/office/powerpoint/2010/main" val="2585739943"/>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999511" y="822631"/>
            <a:ext cx="7362825" cy="685800"/>
          </a:xfrm>
          <a:prstGeom prst="rect">
            <a:avLst/>
          </a:prstGeom>
          <a:noFill/>
          <a:ln w="12700">
            <a:noFill/>
            <a:miter lim="800000"/>
            <a:headEnd/>
            <a:tailEnd/>
          </a:ln>
        </p:spPr>
        <p:txBody>
          <a:bodyPr lIns="90488" tIns="44450" rIns="90488" bIns="44450" anchor="ctr"/>
          <a:lstStyle/>
          <a:p>
            <a:pPr algn="ctr">
              <a:defRPr/>
            </a:pPr>
            <a:r>
              <a:rPr lang="sv-SE" altLang="zh-CN" sz="3200" kern="0" dirty="0">
                <a:solidFill>
                  <a:srgbClr val="FF0000"/>
                </a:solidFill>
                <a:latin typeface="Calibri"/>
                <a:cs typeface="+mj-cs"/>
              </a:rPr>
              <a:t>TEI</a:t>
            </a:r>
            <a:r>
              <a:rPr lang="sv-SE" sz="3200" kern="0" dirty="0">
                <a:solidFill>
                  <a:srgbClr val="FF0000"/>
                </a:solidFill>
                <a:latin typeface="Calibri"/>
                <a:cs typeface="+mj-cs"/>
              </a:rPr>
              <a:t> </a:t>
            </a:r>
            <a:r>
              <a:rPr lang="en-GB" altLang="zh-CN" sz="3200" kern="0" dirty="0">
                <a:solidFill>
                  <a:srgbClr val="FF0000"/>
                </a:solidFill>
                <a:latin typeface="Calibri"/>
                <a:cs typeface="+mj-cs"/>
              </a:rPr>
              <a:t>CRs (</a:t>
            </a:r>
            <a:r>
              <a:rPr lang="en-GB" altLang="zh-CN" sz="3200" kern="0" dirty="0">
                <a:solidFill>
                  <a:srgbClr val="FF0000"/>
                </a:solidFill>
                <a:latin typeface="Calibri"/>
              </a:rPr>
              <a:t>Charging &amp; OAM) </a:t>
            </a:r>
          </a:p>
          <a:p>
            <a:pPr algn="ctr">
              <a:defRPr/>
            </a:pPr>
            <a:endParaRPr lang="en-GB" altLang="zh-CN" sz="3200" kern="0" dirty="0">
              <a:solidFill>
                <a:srgbClr val="FF0000"/>
              </a:solidFill>
              <a:latin typeface="Calibri"/>
            </a:endParaRPr>
          </a:p>
        </p:txBody>
      </p:sp>
      <p:graphicFrame>
        <p:nvGraphicFramePr>
          <p:cNvPr id="6" name="Group 76"/>
          <p:cNvGraphicFramePr>
            <a:graphicFrameLocks/>
          </p:cNvGraphicFramePr>
          <p:nvPr>
            <p:extLst>
              <p:ext uri="{D42A27DB-BD31-4B8C-83A1-F6EECF244321}">
                <p14:modId xmlns:p14="http://schemas.microsoft.com/office/powerpoint/2010/main" val="3533053714"/>
              </p:ext>
            </p:extLst>
          </p:nvPr>
        </p:nvGraphicFramePr>
        <p:xfrm>
          <a:off x="1705820" y="1543908"/>
          <a:ext cx="8156033" cy="3899394"/>
        </p:xfrm>
        <a:graphic>
          <a:graphicData uri="http://schemas.openxmlformats.org/drawingml/2006/table">
            <a:tbl>
              <a:tblPr/>
              <a:tblGrid>
                <a:gridCol w="1304183">
                  <a:extLst>
                    <a:ext uri="{9D8B030D-6E8A-4147-A177-3AD203B41FA5}">
                      <a16:colId xmlns:a16="http://schemas.microsoft.com/office/drawing/2014/main" val="20000"/>
                    </a:ext>
                  </a:extLst>
                </a:gridCol>
                <a:gridCol w="6851850">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a:ln>
                            <a:noFill/>
                          </a:ln>
                          <a:solidFill>
                            <a:schemeClr val="tx1"/>
                          </a:solidFill>
                          <a:effectLst/>
                          <a:latin typeface="Calibri" pitchFamily="34" charset="0"/>
                          <a:ea typeface="宋体" pitchFamily="2" charset="-122"/>
                          <a:cs typeface="Arial" charset="0"/>
                        </a:rPr>
                        <a:t>Number</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25435">
                <a:tc>
                  <a:txBody>
                    <a:bodyPr/>
                    <a:lstStyle/>
                    <a:p>
                      <a:pPr algn="l" fontAlgn="t"/>
                      <a:r>
                        <a:rPr kumimoji="0" lang="en-US" sz="1400" b="0" i="0" u="none" strike="noStrike" kern="1200" cap="none" spc="0" normalizeH="0" baseline="0" dirty="0">
                          <a:ln>
                            <a:noFill/>
                          </a:ln>
                          <a:solidFill>
                            <a:prstClr val="black"/>
                          </a:solidFill>
                          <a:effectLst/>
                          <a:uLnTx/>
                          <a:uFillTx/>
                          <a:latin typeface="+mn-lt"/>
                          <a:ea typeface="DengXian" panose="02010600030101010101" pitchFamily="2" charset="-122"/>
                          <a:cs typeface="Arial" panose="020B0604020202020204" pitchFamily="34" charset="0"/>
                        </a:rPr>
                        <a:t>SP-220496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kumimoji="0" lang="en-US" sz="1400" b="0" i="0" u="none" strike="noStrike" kern="1200" cap="none" spc="0" normalizeH="0" baseline="0" dirty="0">
                          <a:ln>
                            <a:noFill/>
                          </a:ln>
                          <a:solidFill>
                            <a:prstClr val="black"/>
                          </a:solidFill>
                          <a:effectLst/>
                          <a:uLnTx/>
                          <a:uFillTx/>
                          <a:latin typeface="+mn-lt"/>
                          <a:ea typeface="DengXian" panose="02010600030101010101" pitchFamily="2" charset="-122"/>
                          <a:cs typeface="Arial" panose="020B0604020202020204" pitchFamily="34" charset="0"/>
                        </a:rPr>
                        <a:t>Rel-17 CRs on TEI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032606"/>
                  </a:ext>
                </a:extLst>
              </a:tr>
              <a:tr h="425435">
                <a:tc>
                  <a:txBody>
                    <a:bodyPr/>
                    <a:lstStyle/>
                    <a:p>
                      <a:pPr algn="l" fontAlgn="t"/>
                      <a:r>
                        <a:rPr kumimoji="0" lang="en-US" sz="1400" b="0" i="0" u="none" strike="noStrike" kern="1200" cap="none" spc="0" normalizeH="0" baseline="0" dirty="0">
                          <a:ln>
                            <a:noFill/>
                          </a:ln>
                          <a:solidFill>
                            <a:prstClr val="black"/>
                          </a:solidFill>
                          <a:effectLst/>
                          <a:uLnTx/>
                          <a:uFillTx/>
                          <a:latin typeface="+mn-lt"/>
                          <a:ea typeface="DengXian" panose="02010600030101010101" pitchFamily="2" charset="-122"/>
                          <a:cs typeface="Arial" panose="020B0604020202020204" pitchFamily="34" charset="0"/>
                        </a:rPr>
                        <a:t>SP-220497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kumimoji="0" lang="en-US" sz="1400" b="0" i="0" u="none" strike="noStrike" kern="1200" cap="none" spc="0" normalizeH="0" baseline="0" dirty="0">
                          <a:ln>
                            <a:noFill/>
                          </a:ln>
                          <a:solidFill>
                            <a:prstClr val="black"/>
                          </a:solidFill>
                          <a:effectLst/>
                          <a:uLnTx/>
                          <a:uFillTx/>
                          <a:latin typeface="+mn-lt"/>
                          <a:ea typeface="DengXian" panose="02010600030101010101" pitchFamily="2" charset="-122"/>
                          <a:cs typeface="Arial" panose="020B0604020202020204" pitchFamily="34" charset="0"/>
                        </a:rPr>
                        <a:t>Rel-16 CRs on TEI Batch 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64027427"/>
                  </a:ext>
                </a:extLst>
              </a:tr>
              <a:tr h="425435">
                <a:tc>
                  <a:txBody>
                    <a:bodyPr/>
                    <a:lstStyle/>
                    <a:p>
                      <a:pPr algn="l" fontAlgn="t"/>
                      <a:r>
                        <a:rPr kumimoji="0" lang="en-US" sz="1400" b="0" i="0" u="none" strike="noStrike" kern="1200" cap="none" spc="0" normalizeH="0" baseline="0">
                          <a:ln>
                            <a:noFill/>
                          </a:ln>
                          <a:solidFill>
                            <a:prstClr val="black"/>
                          </a:solidFill>
                          <a:effectLst/>
                          <a:uLnTx/>
                          <a:uFillTx/>
                          <a:latin typeface="+mn-lt"/>
                          <a:ea typeface="DengXian" panose="02010600030101010101" pitchFamily="2" charset="-122"/>
                          <a:cs typeface="Arial" panose="020B0604020202020204" pitchFamily="34" charset="0"/>
                        </a:rPr>
                        <a:t>SP-220498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kumimoji="0" lang="en-US" sz="1400" b="0" i="0" u="none" strike="noStrike" kern="1200" cap="none" spc="0" normalizeH="0" baseline="0" dirty="0">
                          <a:ln>
                            <a:noFill/>
                          </a:ln>
                          <a:solidFill>
                            <a:prstClr val="black"/>
                          </a:solidFill>
                          <a:effectLst/>
                          <a:uLnTx/>
                          <a:uFillTx/>
                          <a:latin typeface="+mn-lt"/>
                          <a:ea typeface="DengXian" panose="02010600030101010101" pitchFamily="2" charset="-122"/>
                          <a:cs typeface="Arial" panose="020B0604020202020204" pitchFamily="34" charset="0"/>
                        </a:rPr>
                        <a:t>Rel-16 CRs on TEI Batch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76315503"/>
                  </a:ext>
                </a:extLst>
              </a:tr>
              <a:tr h="425435">
                <a:tc>
                  <a:txBody>
                    <a:bodyPr/>
                    <a:lstStyle/>
                    <a:p>
                      <a:pPr algn="l" fontAlgn="t"/>
                      <a:r>
                        <a:rPr kumimoji="0" lang="en-US" sz="1400" b="0" i="0" u="none" strike="noStrike" kern="1200" cap="none" spc="0" normalizeH="0" baseline="0" dirty="0">
                          <a:ln>
                            <a:noFill/>
                          </a:ln>
                          <a:solidFill>
                            <a:prstClr val="black"/>
                          </a:solidFill>
                          <a:effectLst/>
                          <a:uLnTx/>
                          <a:uFillTx/>
                          <a:latin typeface="+mn-lt"/>
                          <a:ea typeface="DengXian" panose="02010600030101010101" pitchFamily="2" charset="-122"/>
                          <a:cs typeface="Arial" panose="020B0604020202020204" pitchFamily="34" charset="0"/>
                        </a:rPr>
                        <a:t>SP-220562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kumimoji="0" lang="en-US" sz="1400" b="0" i="0" u="none" strike="noStrike" kern="1200" cap="none" spc="0" normalizeH="0" baseline="0" dirty="0">
                          <a:ln>
                            <a:noFill/>
                          </a:ln>
                          <a:solidFill>
                            <a:prstClr val="black"/>
                          </a:solidFill>
                          <a:effectLst/>
                          <a:uLnTx/>
                          <a:uFillTx/>
                          <a:latin typeface="+mn-lt"/>
                          <a:ea typeface="DengXian" panose="02010600030101010101" pitchFamily="2" charset="-122"/>
                          <a:cs typeface="Arial" panose="020B0604020202020204" pitchFamily="34" charset="0"/>
                        </a:rPr>
                        <a:t>Rel-15 CRs on TEI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74030736"/>
                  </a:ext>
                </a:extLst>
              </a:tr>
              <a:tr h="425435">
                <a:tc>
                  <a:txBody>
                    <a:bodyPr/>
                    <a:lstStyle/>
                    <a:p>
                      <a:pPr algn="l" fontAlgn="t"/>
                      <a:r>
                        <a:rPr kumimoji="0" lang="en-US" sz="1400" b="0" i="0" u="none" strike="noStrike" kern="1200" cap="none" spc="0" normalizeH="0" baseline="0">
                          <a:ln>
                            <a:noFill/>
                          </a:ln>
                          <a:solidFill>
                            <a:prstClr val="black"/>
                          </a:solidFill>
                          <a:effectLst/>
                          <a:uLnTx/>
                          <a:uFillTx/>
                          <a:latin typeface="+mn-lt"/>
                          <a:ea typeface="DengXian" panose="02010600030101010101" pitchFamily="2" charset="-122"/>
                          <a:cs typeface="Arial" panose="020B0604020202020204" pitchFamily="34" charset="0"/>
                        </a:rPr>
                        <a:t>SP-220563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kumimoji="0" lang="en-US" sz="1400" b="0" i="0" u="none" strike="noStrike" kern="1200" cap="none" spc="0" normalizeH="0" baseline="0" dirty="0">
                          <a:ln>
                            <a:noFill/>
                          </a:ln>
                          <a:solidFill>
                            <a:prstClr val="black"/>
                          </a:solidFill>
                          <a:effectLst/>
                          <a:uLnTx/>
                          <a:uFillTx/>
                          <a:latin typeface="+mn-lt"/>
                          <a:ea typeface="DengXian" panose="02010600030101010101" pitchFamily="2" charset="-122"/>
                          <a:cs typeface="Arial" panose="020B0604020202020204" pitchFamily="34" charset="0"/>
                        </a:rPr>
                        <a:t>Rel-16 CRs on TEI Batch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98120765"/>
                  </a:ext>
                </a:extLst>
              </a:tr>
              <a:tr h="425435">
                <a:tc>
                  <a:txBody>
                    <a:bodyPr/>
                    <a:lstStyle/>
                    <a:p>
                      <a:pPr algn="l" fontAlgn="t"/>
                      <a:r>
                        <a:rPr kumimoji="0" lang="en-US" sz="1400" b="0" i="0" u="none" strike="noStrike" kern="1200" cap="none" spc="0" normalizeH="0" baseline="0">
                          <a:ln>
                            <a:noFill/>
                          </a:ln>
                          <a:solidFill>
                            <a:prstClr val="black"/>
                          </a:solidFill>
                          <a:effectLst/>
                          <a:uLnTx/>
                          <a:uFillTx/>
                          <a:latin typeface="+mn-lt"/>
                          <a:ea typeface="DengXian" panose="02010600030101010101" pitchFamily="2" charset="-122"/>
                          <a:cs typeface="Arial" panose="020B0604020202020204" pitchFamily="34" charset="0"/>
                        </a:rPr>
                        <a:t>SP-220564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kumimoji="0" lang="en-US" sz="1400" b="0" i="0" u="none" strike="noStrike" kern="1200" cap="none" spc="0" normalizeH="0" baseline="0" dirty="0">
                          <a:ln>
                            <a:noFill/>
                          </a:ln>
                          <a:solidFill>
                            <a:prstClr val="black"/>
                          </a:solidFill>
                          <a:effectLst/>
                          <a:uLnTx/>
                          <a:uFillTx/>
                          <a:latin typeface="+mn-lt"/>
                          <a:ea typeface="DengXian" panose="02010600030101010101" pitchFamily="2" charset="-122"/>
                          <a:cs typeface="Arial" panose="020B0604020202020204" pitchFamily="34" charset="0"/>
                        </a:rPr>
                        <a:t>Rel-17 CRs on TEI batch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650681203"/>
                  </a:ext>
                </a:extLst>
              </a:tr>
              <a:tr h="425435">
                <a:tc>
                  <a:txBody>
                    <a:bodyPr/>
                    <a:lstStyle/>
                    <a:p>
                      <a:pPr algn="l" fontAlgn="t"/>
                      <a:r>
                        <a:rPr kumimoji="0" lang="en-US" sz="1400" b="0" i="0" u="none" strike="noStrike" kern="1200" cap="none" spc="0" normalizeH="0" baseline="0">
                          <a:ln>
                            <a:noFill/>
                          </a:ln>
                          <a:solidFill>
                            <a:prstClr val="black"/>
                          </a:solidFill>
                          <a:effectLst/>
                          <a:uLnTx/>
                          <a:uFillTx/>
                          <a:latin typeface="+mn-lt"/>
                          <a:ea typeface="DengXian" panose="02010600030101010101" pitchFamily="2" charset="-122"/>
                          <a:cs typeface="Arial" panose="020B0604020202020204" pitchFamily="34" charset="0"/>
                        </a:rPr>
                        <a:t>SP-220565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kumimoji="0" lang="en-US" sz="1400" b="0" i="0" u="none" strike="noStrike" kern="1200" cap="none" spc="0" normalizeH="0" baseline="0" dirty="0">
                          <a:ln>
                            <a:noFill/>
                          </a:ln>
                          <a:solidFill>
                            <a:prstClr val="black"/>
                          </a:solidFill>
                          <a:effectLst/>
                          <a:uLnTx/>
                          <a:uFillTx/>
                          <a:latin typeface="+mn-lt"/>
                          <a:ea typeface="DengXian" panose="02010600030101010101" pitchFamily="2" charset="-122"/>
                          <a:cs typeface="Arial" panose="020B0604020202020204" pitchFamily="34" charset="0"/>
                        </a:rPr>
                        <a:t>Rel-16 CRs on TEI Batch 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06451804"/>
                  </a:ext>
                </a:extLst>
              </a:tr>
              <a:tr h="425435">
                <a:tc>
                  <a:txBody>
                    <a:bodyPr/>
                    <a:lstStyle/>
                    <a:p>
                      <a:pPr algn="l" fontAlgn="t"/>
                      <a:r>
                        <a:rPr kumimoji="0" lang="en-US" sz="1400" b="0" i="0" u="none" strike="noStrike" kern="1200" cap="none" spc="0" normalizeH="0" baseline="0">
                          <a:ln>
                            <a:noFill/>
                          </a:ln>
                          <a:solidFill>
                            <a:prstClr val="black"/>
                          </a:solidFill>
                          <a:effectLst/>
                          <a:uLnTx/>
                          <a:uFillTx/>
                          <a:latin typeface="+mn-lt"/>
                          <a:ea typeface="DengXian" panose="02010600030101010101" pitchFamily="2" charset="-122"/>
                          <a:cs typeface="Arial" panose="020B0604020202020204" pitchFamily="34" charset="0"/>
                        </a:rPr>
                        <a:t>SP-220593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kumimoji="0" lang="en-US" sz="1400" b="0" i="0" u="none" strike="noStrike" kern="1200" cap="none" spc="0" normalizeH="0" baseline="0" dirty="0">
                          <a:ln>
                            <a:noFill/>
                          </a:ln>
                          <a:solidFill>
                            <a:prstClr val="black"/>
                          </a:solidFill>
                          <a:effectLst/>
                          <a:uLnTx/>
                          <a:uFillTx/>
                          <a:latin typeface="+mn-lt"/>
                          <a:ea typeface="DengXian" panose="02010600030101010101" pitchFamily="2" charset="-122"/>
                          <a:cs typeface="Arial" panose="020B0604020202020204" pitchFamily="34" charset="0"/>
                        </a:rPr>
                        <a:t>Rel-17 CRs on TEI batch 3 (non-inclusive language corrections)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18045315"/>
                  </a:ext>
                </a:extLst>
              </a:tr>
            </a:tbl>
          </a:graphicData>
        </a:graphic>
      </p:graphicFrame>
    </p:spTree>
    <p:extLst>
      <p:ext uri="{BB962C8B-B14F-4D97-AF65-F5344CB8AC3E}">
        <p14:creationId xmlns:p14="http://schemas.microsoft.com/office/powerpoint/2010/main" val="509050007"/>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82937" y="525865"/>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CRs </a:t>
            </a:r>
            <a:endParaRPr lang="en-GB" altLang="zh-CN" sz="3200" i="1" dirty="0">
              <a:solidFill>
                <a:srgbClr val="FF0000"/>
              </a:solidFill>
              <a:highlight>
                <a:srgbClr val="FFFF00"/>
              </a:highlight>
              <a:latin typeface="Calibri"/>
              <a:cs typeface="Times New Roman" pitchFamily="18" charset="0"/>
            </a:endParaRPr>
          </a:p>
          <a:p>
            <a:pPr algn="ctr" eaLnBrk="0" hangingPunct="0">
              <a:defRPr/>
            </a:pPr>
            <a:endParaRPr lang="en-GB" altLang="zh-CN" sz="3200" dirty="0">
              <a:solidFill>
                <a:srgbClr val="FF0000"/>
              </a:solidFill>
              <a:latin typeface="Calibri"/>
              <a:cs typeface="Times New Roman" pitchFamily="18" charset="0"/>
            </a:endParaRPr>
          </a:p>
        </p:txBody>
      </p:sp>
      <p:graphicFrame>
        <p:nvGraphicFramePr>
          <p:cNvPr id="4" name="Table Placeholder 4">
            <a:extLst>
              <a:ext uri="{FF2B5EF4-FFF2-40B4-BE49-F238E27FC236}">
                <a16:creationId xmlns:a16="http://schemas.microsoft.com/office/drawing/2014/main" id="{73EF28D9-587C-43B2-AFA2-340B027A6564}"/>
              </a:ext>
            </a:extLst>
          </p:cNvPr>
          <p:cNvGraphicFramePr>
            <a:graphicFrameLocks noGrp="1"/>
          </p:cNvGraphicFramePr>
          <p:nvPr>
            <p:ph type="tbl" idx="1"/>
            <p:extLst>
              <p:ext uri="{D42A27DB-BD31-4B8C-83A1-F6EECF244321}">
                <p14:modId xmlns:p14="http://schemas.microsoft.com/office/powerpoint/2010/main" val="1613396771"/>
              </p:ext>
            </p:extLst>
          </p:nvPr>
        </p:nvGraphicFramePr>
        <p:xfrm>
          <a:off x="1778878" y="1613209"/>
          <a:ext cx="7974722" cy="3086621"/>
        </p:xfrm>
        <a:graphic>
          <a:graphicData uri="http://schemas.openxmlformats.org/drawingml/2006/table">
            <a:tbl>
              <a:tblPr firstRow="1" bandRow="1">
                <a:tableStyleId>{5C22544A-7EE6-4342-B048-85BDC9FD1C3A}</a:tableStyleId>
              </a:tblPr>
              <a:tblGrid>
                <a:gridCol w="1341787">
                  <a:extLst>
                    <a:ext uri="{9D8B030D-6E8A-4147-A177-3AD203B41FA5}">
                      <a16:colId xmlns:a16="http://schemas.microsoft.com/office/drawing/2014/main" val="570476699"/>
                    </a:ext>
                  </a:extLst>
                </a:gridCol>
                <a:gridCol w="6632935">
                  <a:extLst>
                    <a:ext uri="{9D8B030D-6E8A-4147-A177-3AD203B41FA5}">
                      <a16:colId xmlns:a16="http://schemas.microsoft.com/office/drawing/2014/main" val="2618836924"/>
                    </a:ext>
                  </a:extLst>
                </a:gridCol>
              </a:tblGrid>
              <a:tr h="468441">
                <a:tc>
                  <a:txBody>
                    <a:bodyPr/>
                    <a:lstStyle/>
                    <a:p>
                      <a:pPr algn="ctr">
                        <a:spcAft>
                          <a:spcPts val="0"/>
                        </a:spcAft>
                      </a:pPr>
                      <a:r>
                        <a:rPr kumimoji="0" lang="en-GB" altLang="zh-CN" sz="1600" b="1" i="0" u="none" strike="noStrike" cap="none" normalizeH="0" baseline="0" dirty="0">
                          <a:ln>
                            <a:noFill/>
                          </a:ln>
                          <a:solidFill>
                            <a:schemeClr val="tx1"/>
                          </a:solidFill>
                          <a:effectLst/>
                          <a:latin typeface="Calibri" pitchFamily="34" charset="0"/>
                          <a:ea typeface="+mn-ea"/>
                          <a:cs typeface="Arial" charset="0"/>
                        </a:rPr>
                        <a:t>Number</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Title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354055">
                <a:tc>
                  <a:txBody>
                    <a:bodyPr/>
                    <a:lstStyle/>
                    <a:p>
                      <a:pPr algn="l" fontAlgn="t"/>
                      <a:r>
                        <a:rPr kumimoji="0" lang="en-US" sz="1400" b="0" i="0" u="none" strike="noStrike" kern="1200" cap="none" spc="0" normalizeH="0" baseline="0" dirty="0">
                          <a:ln>
                            <a:noFill/>
                          </a:ln>
                          <a:solidFill>
                            <a:prstClr val="black"/>
                          </a:solidFill>
                          <a:effectLst/>
                          <a:uLnTx/>
                          <a:uFillTx/>
                          <a:latin typeface="+mn-lt"/>
                          <a:ea typeface="DengXian" panose="02010600030101010101" pitchFamily="2" charset="-122"/>
                          <a:cs typeface="Arial" panose="020B0604020202020204" pitchFamily="34" charset="0"/>
                        </a:rPr>
                        <a:t>SP-220517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kumimoji="0" lang="en-US" sz="1400" b="0" i="0" u="none" strike="noStrike" kern="1200" cap="none" spc="0" normalizeH="0" baseline="0">
                          <a:ln>
                            <a:noFill/>
                          </a:ln>
                          <a:solidFill>
                            <a:prstClr val="black"/>
                          </a:solidFill>
                          <a:effectLst/>
                          <a:uLnTx/>
                          <a:uFillTx/>
                          <a:latin typeface="+mn-lt"/>
                          <a:ea typeface="DengXian" panose="02010600030101010101" pitchFamily="2" charset="-122"/>
                          <a:cs typeface="Arial" panose="020B0604020202020204" pitchFamily="34" charset="0"/>
                        </a:rPr>
                        <a:t>Rel-17 CRs on 5G Charging for Local breakout roaming of data connectivity</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67481">
                <a:tc>
                  <a:txBody>
                    <a:bodyPr/>
                    <a:lstStyle/>
                    <a:p>
                      <a:pPr algn="l" fontAlgn="t"/>
                      <a:r>
                        <a:rPr kumimoji="0" lang="en-US" sz="1400" b="0" i="0" u="none" strike="noStrike" kern="1200" cap="none" spc="0" normalizeH="0" baseline="0" dirty="0">
                          <a:ln>
                            <a:noFill/>
                          </a:ln>
                          <a:solidFill>
                            <a:prstClr val="black"/>
                          </a:solidFill>
                          <a:effectLst/>
                          <a:uLnTx/>
                          <a:uFillTx/>
                          <a:latin typeface="+mn-lt"/>
                          <a:ea typeface="DengXian" panose="02010600030101010101" pitchFamily="2" charset="-122"/>
                          <a:cs typeface="Arial" panose="020B0604020202020204" pitchFamily="34" charset="0"/>
                        </a:rPr>
                        <a:t>SP-220518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kumimoji="0" lang="en-US" sz="1400" b="0" i="0" u="none" strike="noStrike" kern="1200" cap="none" spc="0" normalizeH="0" baseline="0">
                          <a:ln>
                            <a:noFill/>
                          </a:ln>
                          <a:solidFill>
                            <a:prstClr val="black"/>
                          </a:solidFill>
                          <a:effectLst/>
                          <a:uLnTx/>
                          <a:uFillTx/>
                          <a:latin typeface="+mn-lt"/>
                          <a:ea typeface="DengXian" panose="02010600030101010101" pitchFamily="2" charset="-122"/>
                          <a:cs typeface="Arial" panose="020B0604020202020204" pitchFamily="34" charset="0"/>
                        </a:rPr>
                        <a:t>Rel-17 CRs on Charging Aspects of 5G LAN VN Group</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25565605"/>
                  </a:ext>
                </a:extLst>
              </a:tr>
              <a:tr h="367481">
                <a:tc>
                  <a:txBody>
                    <a:bodyPr/>
                    <a:lstStyle/>
                    <a:p>
                      <a:pPr algn="l" fontAlgn="t"/>
                      <a:r>
                        <a:rPr kumimoji="0" lang="en-US" sz="1400" b="0" i="0" u="none" strike="noStrike" kern="1200" cap="none" spc="0" normalizeH="0" baseline="0" dirty="0">
                          <a:ln>
                            <a:noFill/>
                          </a:ln>
                          <a:solidFill>
                            <a:prstClr val="black"/>
                          </a:solidFill>
                          <a:effectLst/>
                          <a:uLnTx/>
                          <a:uFillTx/>
                          <a:latin typeface="+mn-lt"/>
                          <a:ea typeface="DengXian" panose="02010600030101010101" pitchFamily="2" charset="-122"/>
                          <a:cs typeface="Arial" panose="020B0604020202020204" pitchFamily="34" charset="0"/>
                        </a:rPr>
                        <a:t>SP-220519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kumimoji="0" lang="en-US" sz="1400" b="0" i="0" u="none" strike="noStrike" kern="1200" cap="none" spc="0" normalizeH="0" baseline="0" dirty="0">
                          <a:ln>
                            <a:noFill/>
                          </a:ln>
                          <a:solidFill>
                            <a:prstClr val="black"/>
                          </a:solidFill>
                          <a:effectLst/>
                          <a:uLnTx/>
                          <a:uFillTx/>
                          <a:latin typeface="+mn-lt"/>
                          <a:ea typeface="DengXian" panose="02010600030101010101" pitchFamily="2" charset="-122"/>
                          <a:cs typeface="Arial" panose="020B0604020202020204" pitchFamily="34" charset="0"/>
                        </a:rPr>
                        <a:t>Rel-17 CRs on Charging aspects of Edge Computing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30752645"/>
                  </a:ext>
                </a:extLst>
              </a:tr>
              <a:tr h="367481">
                <a:tc>
                  <a:txBody>
                    <a:bodyPr/>
                    <a:lstStyle/>
                    <a:p>
                      <a:pPr algn="l" fontAlgn="t"/>
                      <a:r>
                        <a:rPr kumimoji="0" lang="en-US" sz="1400" b="0" i="0" u="none" strike="noStrike" kern="1200" cap="none" spc="0" normalizeH="0" baseline="0">
                          <a:ln>
                            <a:noFill/>
                          </a:ln>
                          <a:solidFill>
                            <a:prstClr val="black"/>
                          </a:solidFill>
                          <a:effectLst/>
                          <a:uLnTx/>
                          <a:uFillTx/>
                          <a:latin typeface="+mn-lt"/>
                          <a:ea typeface="DengXian" panose="02010600030101010101" pitchFamily="2" charset="-122"/>
                          <a:cs typeface="Arial" panose="020B0604020202020204" pitchFamily="34" charset="0"/>
                        </a:rPr>
                        <a:t>SP-220520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kumimoji="0" lang="en-US" sz="1400" b="0" i="0" u="none" strike="noStrike" kern="1200" cap="none" spc="0" normalizeH="0" baseline="0" dirty="0">
                          <a:ln>
                            <a:noFill/>
                          </a:ln>
                          <a:solidFill>
                            <a:prstClr val="black"/>
                          </a:solidFill>
                          <a:effectLst/>
                          <a:uLnTx/>
                          <a:uFillTx/>
                          <a:latin typeface="+mn-lt"/>
                          <a:ea typeface="DengXian" panose="02010600030101010101" pitchFamily="2" charset="-122"/>
                          <a:cs typeface="Arial" panose="020B0604020202020204" pitchFamily="34" charset="0"/>
                        </a:rPr>
                        <a:t>Rel-17 CRs on IMS Charging in 5G System Architecture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75066043"/>
                  </a:ext>
                </a:extLst>
              </a:tr>
              <a:tr h="367481">
                <a:tc>
                  <a:txBody>
                    <a:bodyPr/>
                    <a:lstStyle/>
                    <a:p>
                      <a:pPr algn="l" fontAlgn="t"/>
                      <a:r>
                        <a:rPr kumimoji="0" lang="en-US" sz="1400" b="0" i="0" u="none" strike="noStrike" kern="1200" cap="none" spc="0" normalizeH="0" baseline="0">
                          <a:ln>
                            <a:noFill/>
                          </a:ln>
                          <a:solidFill>
                            <a:prstClr val="black"/>
                          </a:solidFill>
                          <a:effectLst/>
                          <a:uLnTx/>
                          <a:uFillTx/>
                          <a:latin typeface="+mn-lt"/>
                          <a:ea typeface="DengXian" panose="02010600030101010101" pitchFamily="2" charset="-122"/>
                          <a:cs typeface="Arial" panose="020B0604020202020204" pitchFamily="34" charset="0"/>
                        </a:rPr>
                        <a:t>SP-220521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kumimoji="0" lang="en-US" sz="1400" b="0" i="0" u="none" strike="noStrike" kern="1200" cap="none" spc="0" normalizeH="0" baseline="0" dirty="0">
                          <a:ln>
                            <a:noFill/>
                          </a:ln>
                          <a:solidFill>
                            <a:prstClr val="black"/>
                          </a:solidFill>
                          <a:effectLst/>
                          <a:uLnTx/>
                          <a:uFillTx/>
                          <a:latin typeface="+mn-lt"/>
                          <a:ea typeface="DengXian" panose="02010600030101010101" pitchFamily="2" charset="-122"/>
                          <a:cs typeface="Arial" panose="020B0604020202020204" pitchFamily="34" charset="0"/>
                        </a:rPr>
                        <a:t>Rel-17 CRs on Charging aspects of Architecture Enhancement for NR Reduced Capability Devices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73146472"/>
                  </a:ext>
                </a:extLst>
              </a:tr>
              <a:tr h="367481">
                <a:tc>
                  <a:txBody>
                    <a:bodyPr/>
                    <a:lstStyle/>
                    <a:p>
                      <a:pPr algn="l" fontAlgn="t"/>
                      <a:r>
                        <a:rPr kumimoji="0" lang="en-US" sz="1400" b="0" i="0" u="none" strike="noStrike" kern="1200" cap="none" spc="0" normalizeH="0" baseline="0">
                          <a:ln>
                            <a:noFill/>
                          </a:ln>
                          <a:solidFill>
                            <a:prstClr val="black"/>
                          </a:solidFill>
                          <a:effectLst/>
                          <a:uLnTx/>
                          <a:uFillTx/>
                          <a:latin typeface="+mn-lt"/>
                          <a:ea typeface="DengXian" panose="02010600030101010101" pitchFamily="2" charset="-122"/>
                          <a:cs typeface="Arial" panose="020B0604020202020204" pitchFamily="34" charset="0"/>
                        </a:rPr>
                        <a:t>SP-220522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kumimoji="0" lang="en-US" sz="1400" b="0" i="0" u="none" strike="noStrike" kern="1200" cap="none" spc="0" normalizeH="0" baseline="0" dirty="0">
                          <a:ln>
                            <a:noFill/>
                          </a:ln>
                          <a:solidFill>
                            <a:prstClr val="black"/>
                          </a:solidFill>
                          <a:effectLst/>
                          <a:uLnTx/>
                          <a:uFillTx/>
                          <a:latin typeface="+mn-lt"/>
                          <a:ea typeface="DengXian" panose="02010600030101010101" pitchFamily="2" charset="-122"/>
                          <a:cs typeface="Arial" panose="020B0604020202020204" pitchFamily="34" charset="0"/>
                        </a:rPr>
                        <a:t>Rel-17 CRs on Charging aspects of Proximity-based Services in 5GS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13530926"/>
                  </a:ext>
                </a:extLst>
              </a:tr>
              <a:tr h="367481">
                <a:tc>
                  <a:txBody>
                    <a:bodyPr/>
                    <a:lstStyle/>
                    <a:p>
                      <a:pPr algn="l" fontAlgn="t"/>
                      <a:r>
                        <a:rPr kumimoji="0" lang="en-US" sz="1400" b="0" i="0" u="none" strike="noStrike" kern="1200" cap="none" spc="0" normalizeH="0" baseline="0">
                          <a:ln>
                            <a:noFill/>
                          </a:ln>
                          <a:solidFill>
                            <a:prstClr val="black"/>
                          </a:solidFill>
                          <a:effectLst/>
                          <a:uLnTx/>
                          <a:uFillTx/>
                          <a:latin typeface="+mn-lt"/>
                          <a:ea typeface="DengXian" panose="02010600030101010101" pitchFamily="2" charset="-122"/>
                          <a:cs typeface="Arial" panose="020B0604020202020204" pitchFamily="34" charset="0"/>
                        </a:rPr>
                        <a:t>SP-220523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kumimoji="0" lang="en-US" sz="1400" b="0" i="0" u="none" strike="noStrike" kern="1200" cap="none" spc="0" normalizeH="0" baseline="0" dirty="0">
                          <a:ln>
                            <a:noFill/>
                          </a:ln>
                          <a:solidFill>
                            <a:prstClr val="black"/>
                          </a:solidFill>
                          <a:effectLst/>
                          <a:uLnTx/>
                          <a:uFillTx/>
                          <a:latin typeface="+mn-lt"/>
                          <a:ea typeface="DengXian" panose="02010600030101010101" pitchFamily="2" charset="-122"/>
                          <a:cs typeface="Arial" panose="020B0604020202020204" pitchFamily="34" charset="0"/>
                        </a:rPr>
                        <a:t>Rel-17 CRs on Charging enhancements for 5G </a:t>
                      </a:r>
                      <a:r>
                        <a:rPr kumimoji="0" lang="en-US" sz="1400" b="0" i="0" u="none" strike="noStrike" kern="1200" cap="none" spc="0" normalizeH="0" baseline="0" dirty="0" err="1">
                          <a:ln>
                            <a:noFill/>
                          </a:ln>
                          <a:solidFill>
                            <a:prstClr val="black"/>
                          </a:solidFill>
                          <a:effectLst/>
                          <a:uLnTx/>
                          <a:uFillTx/>
                          <a:latin typeface="+mn-lt"/>
                          <a:ea typeface="DengXian" panose="02010600030101010101" pitchFamily="2" charset="-122"/>
                          <a:cs typeface="Arial" panose="020B0604020202020204" pitchFamily="34" charset="0"/>
                        </a:rPr>
                        <a:t>CIoT</a:t>
                      </a:r>
                      <a:endParaRPr kumimoji="0" lang="en-US" sz="1400" b="0" i="0" u="none" strike="noStrike" kern="1200" cap="none" spc="0" normalizeH="0" baseline="0" dirty="0">
                        <a:ln>
                          <a:noFill/>
                        </a:ln>
                        <a:solidFill>
                          <a:prstClr val="black"/>
                        </a:solidFill>
                        <a:effectLst/>
                        <a:uLnTx/>
                        <a:uFillTx/>
                        <a:latin typeface="+mn-lt"/>
                        <a:ea typeface="DengXian" panose="02010600030101010101" pitchFamily="2" charset="-122"/>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12921765"/>
                  </a:ext>
                </a:extLst>
              </a:tr>
            </a:tbl>
          </a:graphicData>
        </a:graphic>
      </p:graphicFrame>
    </p:spTree>
    <p:extLst>
      <p:ext uri="{BB962C8B-B14F-4D97-AF65-F5344CB8AC3E}">
        <p14:creationId xmlns:p14="http://schemas.microsoft.com/office/powerpoint/2010/main" val="141820183"/>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7870" y="172313"/>
            <a:ext cx="9112251" cy="914400"/>
          </a:xfrm>
        </p:spPr>
        <p:txBody>
          <a:bodyPr/>
          <a:lstStyle/>
          <a:p>
            <a:r>
              <a:rPr lang="sv-SE" sz="3600" dirty="0"/>
              <a:t>OAM CRs (1)</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895030391"/>
              </p:ext>
            </p:extLst>
          </p:nvPr>
        </p:nvGraphicFramePr>
        <p:xfrm>
          <a:off x="1353438" y="1279220"/>
          <a:ext cx="8669869" cy="4855374"/>
        </p:xfrm>
        <a:graphic>
          <a:graphicData uri="http://schemas.openxmlformats.org/drawingml/2006/table">
            <a:tbl>
              <a:tblPr firstRow="1" bandRow="1">
                <a:tableStyleId>{5C22544A-7EE6-4342-B048-85BDC9FD1C3A}</a:tableStyleId>
              </a:tblPr>
              <a:tblGrid>
                <a:gridCol w="1458749">
                  <a:extLst>
                    <a:ext uri="{9D8B030D-6E8A-4147-A177-3AD203B41FA5}">
                      <a16:colId xmlns:a16="http://schemas.microsoft.com/office/drawing/2014/main" val="570476699"/>
                    </a:ext>
                  </a:extLst>
                </a:gridCol>
                <a:gridCol w="7211120">
                  <a:extLst>
                    <a:ext uri="{9D8B030D-6E8A-4147-A177-3AD203B41FA5}">
                      <a16:colId xmlns:a16="http://schemas.microsoft.com/office/drawing/2014/main" val="2618836924"/>
                    </a:ext>
                  </a:extLst>
                </a:gridCol>
              </a:tblGrid>
              <a:tr h="485507">
                <a:tc>
                  <a:txBody>
                    <a:bodyPr/>
                    <a:lstStyle/>
                    <a:p>
                      <a:pPr algn="ctr">
                        <a:spcAft>
                          <a:spcPts val="0"/>
                        </a:spcAf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Number</a:t>
                      </a:r>
                      <a:endParaRPr lang="sv-SE" sz="18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800" b="1" kern="1200" dirty="0" err="1">
                          <a:solidFill>
                            <a:schemeClr val="tx1"/>
                          </a:solidFill>
                          <a:effectLst/>
                          <a:latin typeface="+mn-lt"/>
                          <a:ea typeface="+mn-ea"/>
                          <a:cs typeface="+mn-cs"/>
                        </a:rPr>
                        <a:t>Title</a:t>
                      </a:r>
                      <a:endParaRPr lang="sv-SE" sz="18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366955">
                <a:tc>
                  <a:txBody>
                    <a:bodyPr/>
                    <a:lstStyle/>
                    <a:p>
                      <a:pPr algn="l" fontAlgn="t"/>
                      <a:r>
                        <a:rPr kumimoji="0" lang="en-US" sz="1400" b="0" i="0" u="none" strike="noStrike" kern="1200" cap="none" spc="0" normalizeH="0" baseline="0" dirty="0">
                          <a:ln>
                            <a:noFill/>
                          </a:ln>
                          <a:solidFill>
                            <a:prstClr val="black"/>
                          </a:solidFill>
                          <a:effectLst/>
                          <a:uLnTx/>
                          <a:uFillTx/>
                          <a:latin typeface="+mn-lt"/>
                          <a:ea typeface="DengXian" panose="02010600030101010101" pitchFamily="2" charset="-122"/>
                          <a:cs typeface="Arial" panose="020B0604020202020204" pitchFamily="34" charset="0"/>
                        </a:rPr>
                        <a:t>SP-220499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kumimoji="0" lang="en-US" sz="1400" b="0" i="0" u="none" strike="noStrike" kern="1200" cap="none" spc="0" normalizeH="0" baseline="0">
                          <a:ln>
                            <a:noFill/>
                          </a:ln>
                          <a:solidFill>
                            <a:prstClr val="black"/>
                          </a:solidFill>
                          <a:effectLst/>
                          <a:uLnTx/>
                          <a:uFillTx/>
                          <a:latin typeface="+mn-lt"/>
                          <a:ea typeface="DengXian" panose="02010600030101010101" pitchFamily="2" charset="-122"/>
                          <a:cs typeface="Arial" panose="020B0604020202020204" pitchFamily="34" charset="0"/>
                        </a:rPr>
                        <a:t>Rel-17 CRs on Network slice provisioning enhancement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66955">
                <a:tc>
                  <a:txBody>
                    <a:bodyPr/>
                    <a:lstStyle/>
                    <a:p>
                      <a:pPr algn="l" fontAlgn="t"/>
                      <a:r>
                        <a:rPr kumimoji="0" lang="en-US" sz="1400" b="0" i="0" u="none" strike="noStrike" kern="1200" cap="none" spc="0" normalizeH="0" baseline="0" dirty="0">
                          <a:ln>
                            <a:noFill/>
                          </a:ln>
                          <a:solidFill>
                            <a:prstClr val="black"/>
                          </a:solidFill>
                          <a:effectLst/>
                          <a:uLnTx/>
                          <a:uFillTx/>
                          <a:latin typeface="+mn-lt"/>
                          <a:ea typeface="DengXian" panose="02010600030101010101" pitchFamily="2" charset="-122"/>
                          <a:cs typeface="Arial" panose="020B0604020202020204" pitchFamily="34" charset="0"/>
                        </a:rPr>
                        <a:t>SP-220500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kumimoji="0" lang="en-US" sz="1400" b="0" i="0" u="none" strike="noStrike" kern="1200" cap="none" spc="0" normalizeH="0" baseline="0">
                          <a:ln>
                            <a:noFill/>
                          </a:ln>
                          <a:solidFill>
                            <a:prstClr val="black"/>
                          </a:solidFill>
                          <a:effectLst/>
                          <a:uLnTx/>
                          <a:uFillTx/>
                          <a:latin typeface="+mn-lt"/>
                          <a:ea typeface="DengXian" panose="02010600030101010101" pitchFamily="2" charset="-122"/>
                          <a:cs typeface="Arial" panose="020B0604020202020204" pitchFamily="34" charset="0"/>
                        </a:rPr>
                        <a:t>Rel-17 CRs on Enhancement of QoE Measurement Collection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92003652"/>
                  </a:ext>
                </a:extLst>
              </a:tr>
              <a:tr h="366955">
                <a:tc>
                  <a:txBody>
                    <a:bodyPr/>
                    <a:lstStyle/>
                    <a:p>
                      <a:pPr algn="l" fontAlgn="t"/>
                      <a:r>
                        <a:rPr kumimoji="0" lang="en-US" sz="1400" b="0" i="0" u="none" strike="noStrike" kern="1200" cap="none" spc="0" normalizeH="0" baseline="0" dirty="0">
                          <a:ln>
                            <a:noFill/>
                          </a:ln>
                          <a:solidFill>
                            <a:prstClr val="black"/>
                          </a:solidFill>
                          <a:effectLst/>
                          <a:uLnTx/>
                          <a:uFillTx/>
                          <a:latin typeface="+mn-lt"/>
                          <a:ea typeface="DengXian" panose="02010600030101010101" pitchFamily="2" charset="-122"/>
                          <a:cs typeface="Arial" panose="020B0604020202020204" pitchFamily="34" charset="0"/>
                        </a:rPr>
                        <a:t>SP-220501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kumimoji="0" lang="en-US" sz="1400" b="0" i="0" u="none" strike="noStrike" kern="1200" cap="none" spc="0" normalizeH="0" baseline="0">
                          <a:ln>
                            <a:noFill/>
                          </a:ln>
                          <a:solidFill>
                            <a:prstClr val="black"/>
                          </a:solidFill>
                          <a:effectLst/>
                          <a:uLnTx/>
                          <a:uFillTx/>
                          <a:latin typeface="+mn-lt"/>
                          <a:ea typeface="DengXian" panose="02010600030101010101" pitchFamily="2" charset="-122"/>
                          <a:cs typeface="Arial" panose="020B0604020202020204" pitchFamily="34" charset="0"/>
                        </a:rPr>
                        <a:t>Rel-17 CRs on File Management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51885915"/>
                  </a:ext>
                </a:extLst>
              </a:tr>
              <a:tr h="380870">
                <a:tc>
                  <a:txBody>
                    <a:bodyPr/>
                    <a:lstStyle/>
                    <a:p>
                      <a:pPr algn="l" fontAlgn="t"/>
                      <a:r>
                        <a:rPr kumimoji="0" lang="en-US" sz="1400" b="0" i="0" u="none" strike="noStrike" kern="1200" cap="none" spc="0" normalizeH="0" baseline="0">
                          <a:ln>
                            <a:noFill/>
                          </a:ln>
                          <a:solidFill>
                            <a:prstClr val="black"/>
                          </a:solidFill>
                          <a:effectLst/>
                          <a:uLnTx/>
                          <a:uFillTx/>
                          <a:latin typeface="+mn-lt"/>
                          <a:ea typeface="DengXian" panose="02010600030101010101" pitchFamily="2" charset="-122"/>
                          <a:cs typeface="Arial" panose="020B0604020202020204" pitchFamily="34" charset="0"/>
                        </a:rPr>
                        <a:t>SP-220502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kumimoji="0" lang="en-US" sz="1400" b="0" i="0" u="none" strike="noStrike" kern="1200" cap="none" spc="0" normalizeH="0" baseline="0" dirty="0">
                          <a:ln>
                            <a:noFill/>
                          </a:ln>
                          <a:solidFill>
                            <a:prstClr val="black"/>
                          </a:solidFill>
                          <a:effectLst/>
                          <a:uLnTx/>
                          <a:uFillTx/>
                          <a:latin typeface="+mn-lt"/>
                          <a:ea typeface="DengXian" panose="02010600030101010101" pitchFamily="2" charset="-122"/>
                          <a:cs typeface="Arial" panose="020B0604020202020204" pitchFamily="34" charset="0"/>
                        </a:rPr>
                        <a:t>Rel-17 CRs on Intent driven management service for mobile network</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30090">
                <a:tc>
                  <a:txBody>
                    <a:bodyPr/>
                    <a:lstStyle/>
                    <a:p>
                      <a:pPr algn="l" fontAlgn="t"/>
                      <a:r>
                        <a:rPr kumimoji="0" lang="en-US" sz="1400" b="0" i="0" u="none" strike="noStrike" kern="1200" cap="none" spc="0" normalizeH="0" baseline="0">
                          <a:ln>
                            <a:noFill/>
                          </a:ln>
                          <a:solidFill>
                            <a:prstClr val="black"/>
                          </a:solidFill>
                          <a:effectLst/>
                          <a:uLnTx/>
                          <a:uFillTx/>
                          <a:latin typeface="+mn-lt"/>
                          <a:ea typeface="DengXian" panose="02010600030101010101" pitchFamily="2" charset="-122"/>
                          <a:cs typeface="Arial" panose="020B0604020202020204" pitchFamily="34" charset="0"/>
                        </a:rPr>
                        <a:t>SP-220503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kumimoji="0" lang="en-US" sz="1400" b="0" i="0" u="none" strike="noStrike" kern="1200" cap="none" spc="0" normalizeH="0" baseline="0">
                          <a:ln>
                            <a:noFill/>
                          </a:ln>
                          <a:solidFill>
                            <a:prstClr val="black"/>
                          </a:solidFill>
                          <a:effectLst/>
                          <a:uLnTx/>
                          <a:uFillTx/>
                          <a:latin typeface="+mn-lt"/>
                          <a:ea typeface="DengXian" panose="02010600030101010101" pitchFamily="2" charset="-122"/>
                          <a:cs typeface="Arial" panose="020B0604020202020204" pitchFamily="34" charset="0"/>
                        </a:rPr>
                        <a:t>Rel-17 CRs on Enhanced Closed loop SLS Assurance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36305">
                <a:tc>
                  <a:txBody>
                    <a:bodyPr/>
                    <a:lstStyle/>
                    <a:p>
                      <a:pPr algn="l" fontAlgn="t"/>
                      <a:r>
                        <a:rPr kumimoji="0" lang="en-US" sz="1400" b="0" i="0" u="none" strike="noStrike" kern="1200" cap="none" spc="0" normalizeH="0" baseline="0">
                          <a:ln>
                            <a:noFill/>
                          </a:ln>
                          <a:solidFill>
                            <a:prstClr val="black"/>
                          </a:solidFill>
                          <a:effectLst/>
                          <a:uLnTx/>
                          <a:uFillTx/>
                          <a:latin typeface="+mn-lt"/>
                          <a:ea typeface="DengXian" panose="02010600030101010101" pitchFamily="2" charset="-122"/>
                          <a:cs typeface="Arial" panose="020B0604020202020204" pitchFamily="34" charset="0"/>
                        </a:rPr>
                        <a:t>SP-220504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kumimoji="0" lang="en-US" sz="1400" b="0" i="0" u="none" strike="noStrike" kern="1200" cap="none" spc="0" normalizeH="0" baseline="0" dirty="0">
                          <a:ln>
                            <a:noFill/>
                          </a:ln>
                          <a:solidFill>
                            <a:prstClr val="black"/>
                          </a:solidFill>
                          <a:effectLst/>
                          <a:uLnTx/>
                          <a:uFillTx/>
                          <a:latin typeface="+mn-lt"/>
                          <a:ea typeface="DengXian" panose="02010600030101010101" pitchFamily="2" charset="-122"/>
                          <a:cs typeface="Arial" panose="020B0604020202020204" pitchFamily="34" charset="0"/>
                        </a:rPr>
                        <a:t>Rel-16 CRs on Closed loop SLS Assurance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17391">
                <a:tc>
                  <a:txBody>
                    <a:bodyPr/>
                    <a:lstStyle/>
                    <a:p>
                      <a:pPr algn="l" fontAlgn="t"/>
                      <a:r>
                        <a:rPr kumimoji="0" lang="en-US" sz="1400" b="0" i="0" u="none" strike="noStrike" kern="1200" cap="none" spc="0" normalizeH="0" baseline="0">
                          <a:ln>
                            <a:noFill/>
                          </a:ln>
                          <a:solidFill>
                            <a:prstClr val="black"/>
                          </a:solidFill>
                          <a:effectLst/>
                          <a:uLnTx/>
                          <a:uFillTx/>
                          <a:latin typeface="+mn-lt"/>
                          <a:ea typeface="DengXian" panose="02010600030101010101" pitchFamily="2" charset="-122"/>
                          <a:cs typeface="Arial" panose="020B0604020202020204" pitchFamily="34" charset="0"/>
                        </a:rPr>
                        <a:t>SP-220505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kumimoji="0" lang="en-US" sz="1400" b="0" i="0" u="none" strike="noStrike" kern="1200" cap="none" spc="0" normalizeH="0" baseline="0" dirty="0">
                          <a:ln>
                            <a:noFill/>
                          </a:ln>
                          <a:solidFill>
                            <a:prstClr val="black"/>
                          </a:solidFill>
                          <a:effectLst/>
                          <a:uLnTx/>
                          <a:uFillTx/>
                          <a:latin typeface="+mn-lt"/>
                          <a:ea typeface="DengXian" panose="02010600030101010101" pitchFamily="2" charset="-122"/>
                          <a:cs typeface="Arial" panose="020B0604020202020204" pitchFamily="34" charset="0"/>
                        </a:rPr>
                        <a:t>Rel-17 CRs on Management data collection control and discovery</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93809521"/>
                  </a:ext>
                </a:extLst>
              </a:tr>
              <a:tr h="317391">
                <a:tc>
                  <a:txBody>
                    <a:bodyPr/>
                    <a:lstStyle/>
                    <a:p>
                      <a:pPr algn="l" fontAlgn="t"/>
                      <a:r>
                        <a:rPr kumimoji="0" lang="en-US" sz="1400" b="0" i="0" u="none" strike="noStrike" kern="1200" cap="none" spc="0" normalizeH="0" baseline="0">
                          <a:ln>
                            <a:noFill/>
                          </a:ln>
                          <a:solidFill>
                            <a:prstClr val="black"/>
                          </a:solidFill>
                          <a:effectLst/>
                          <a:uLnTx/>
                          <a:uFillTx/>
                          <a:latin typeface="+mn-lt"/>
                          <a:ea typeface="DengXian" panose="02010600030101010101" pitchFamily="2" charset="-122"/>
                          <a:cs typeface="Arial" panose="020B0604020202020204" pitchFamily="34" charset="0"/>
                        </a:rPr>
                        <a:t>SP-220506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kumimoji="0" lang="en-US" sz="1400" b="0" i="0" u="none" strike="noStrike" kern="1200" cap="none" spc="0" normalizeH="0" baseline="0" dirty="0">
                          <a:ln>
                            <a:noFill/>
                          </a:ln>
                          <a:solidFill>
                            <a:prstClr val="black"/>
                          </a:solidFill>
                          <a:effectLst/>
                          <a:uLnTx/>
                          <a:uFillTx/>
                          <a:latin typeface="+mn-lt"/>
                          <a:ea typeface="DengXian" panose="02010600030101010101" pitchFamily="2" charset="-122"/>
                          <a:cs typeface="Arial" panose="020B0604020202020204" pitchFamily="34" charset="0"/>
                        </a:rPr>
                        <a:t>Rel--17 CRs on Edge Computing Management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15272457"/>
                  </a:ext>
                </a:extLst>
              </a:tr>
              <a:tr h="317391">
                <a:tc>
                  <a:txBody>
                    <a:bodyPr/>
                    <a:lstStyle/>
                    <a:p>
                      <a:pPr algn="l" fontAlgn="t"/>
                      <a:r>
                        <a:rPr kumimoji="0" lang="en-US" sz="1400" b="0" i="0" u="none" strike="noStrike" kern="1200" cap="none" spc="0" normalizeH="0" baseline="0">
                          <a:ln>
                            <a:noFill/>
                          </a:ln>
                          <a:solidFill>
                            <a:prstClr val="black"/>
                          </a:solidFill>
                          <a:effectLst/>
                          <a:uLnTx/>
                          <a:uFillTx/>
                          <a:latin typeface="+mn-lt"/>
                          <a:ea typeface="DengXian" panose="02010600030101010101" pitchFamily="2" charset="-122"/>
                          <a:cs typeface="Arial" panose="020B0604020202020204" pitchFamily="34" charset="0"/>
                        </a:rPr>
                        <a:t>SP-220507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kumimoji="0" lang="en-US" sz="1400" b="0" i="0" u="none" strike="noStrike" kern="1200" cap="none" spc="0" normalizeH="0" baseline="0" dirty="0">
                          <a:ln>
                            <a:noFill/>
                          </a:ln>
                          <a:solidFill>
                            <a:prstClr val="black"/>
                          </a:solidFill>
                          <a:effectLst/>
                          <a:uLnTx/>
                          <a:uFillTx/>
                          <a:latin typeface="+mn-lt"/>
                          <a:ea typeface="DengXian" panose="02010600030101010101" pitchFamily="2" charset="-122"/>
                          <a:cs typeface="Arial" panose="020B0604020202020204" pitchFamily="34" charset="0"/>
                        </a:rPr>
                        <a:t>Rel-17 CRs on Enhancement on Management Aspects of 5G Service-Level Agreement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93059145"/>
                  </a:ext>
                </a:extLst>
              </a:tr>
              <a:tr h="317391">
                <a:tc>
                  <a:txBody>
                    <a:bodyPr/>
                    <a:lstStyle/>
                    <a:p>
                      <a:pPr algn="l" fontAlgn="t"/>
                      <a:r>
                        <a:rPr kumimoji="0" lang="en-US" sz="1400" b="0" i="0" u="none" strike="noStrike" kern="1200" cap="none" spc="0" normalizeH="0" baseline="0">
                          <a:ln>
                            <a:noFill/>
                          </a:ln>
                          <a:solidFill>
                            <a:prstClr val="black"/>
                          </a:solidFill>
                          <a:effectLst/>
                          <a:uLnTx/>
                          <a:uFillTx/>
                          <a:latin typeface="+mn-lt"/>
                          <a:ea typeface="DengXian" panose="02010600030101010101" pitchFamily="2" charset="-122"/>
                          <a:cs typeface="Arial" panose="020B0604020202020204" pitchFamily="34" charset="0"/>
                        </a:rPr>
                        <a:t>SP-220508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kumimoji="0" lang="en-US" sz="1400" b="0" i="0" u="none" strike="noStrike" kern="1200" cap="none" spc="0" normalizeH="0" baseline="0" dirty="0">
                          <a:ln>
                            <a:noFill/>
                          </a:ln>
                          <a:solidFill>
                            <a:prstClr val="black"/>
                          </a:solidFill>
                          <a:effectLst/>
                          <a:uLnTx/>
                          <a:uFillTx/>
                          <a:latin typeface="+mn-lt"/>
                          <a:ea typeface="DengXian" panose="02010600030101010101" pitchFamily="2" charset="-122"/>
                          <a:cs typeface="Arial" panose="020B0604020202020204" pitchFamily="34" charset="0"/>
                        </a:rPr>
                        <a:t>Rel-17 CRs on Enhancements of Self-Organizing Networks (SON) for 5G networks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9689989"/>
                  </a:ext>
                </a:extLst>
              </a:tr>
              <a:tr h="317391">
                <a:tc>
                  <a:txBody>
                    <a:bodyPr/>
                    <a:lstStyle/>
                    <a:p>
                      <a:pPr algn="l" fontAlgn="t"/>
                      <a:r>
                        <a:rPr kumimoji="0" lang="en-US" sz="1400" b="0" i="0" u="none" strike="noStrike" kern="1200" cap="none" spc="0" normalizeH="0" baseline="0">
                          <a:ln>
                            <a:noFill/>
                          </a:ln>
                          <a:solidFill>
                            <a:prstClr val="black"/>
                          </a:solidFill>
                          <a:effectLst/>
                          <a:uLnTx/>
                          <a:uFillTx/>
                          <a:latin typeface="+mn-lt"/>
                          <a:ea typeface="DengXian" panose="02010600030101010101" pitchFamily="2" charset="-122"/>
                          <a:cs typeface="Arial" panose="020B0604020202020204" pitchFamily="34" charset="0"/>
                        </a:rPr>
                        <a:t>SP-220509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kumimoji="0" lang="en-US" sz="1400" b="0" i="0" u="none" strike="noStrike" kern="1200" cap="none" spc="0" normalizeH="0" baseline="0" dirty="0">
                          <a:ln>
                            <a:noFill/>
                          </a:ln>
                          <a:solidFill>
                            <a:prstClr val="black"/>
                          </a:solidFill>
                          <a:effectLst/>
                          <a:uLnTx/>
                          <a:uFillTx/>
                          <a:latin typeface="+mn-lt"/>
                          <a:ea typeface="DengXian" panose="02010600030101010101" pitchFamily="2" charset="-122"/>
                          <a:cs typeface="Arial" panose="020B0604020202020204" pitchFamily="34" charset="0"/>
                        </a:rPr>
                        <a:t>Rel-17 CRs on Additional NRM features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10916928"/>
                  </a:ext>
                </a:extLst>
              </a:tr>
              <a:tr h="317391">
                <a:tc>
                  <a:txBody>
                    <a:bodyPr/>
                    <a:lstStyle/>
                    <a:p>
                      <a:pPr algn="l" fontAlgn="t"/>
                      <a:r>
                        <a:rPr kumimoji="0" lang="en-US" sz="1400" b="0" i="0" u="none" strike="noStrike" kern="1200" cap="none" spc="0" normalizeH="0" baseline="0">
                          <a:ln>
                            <a:noFill/>
                          </a:ln>
                          <a:solidFill>
                            <a:prstClr val="black"/>
                          </a:solidFill>
                          <a:effectLst/>
                          <a:uLnTx/>
                          <a:uFillTx/>
                          <a:latin typeface="+mn-lt"/>
                          <a:ea typeface="DengXian" panose="02010600030101010101" pitchFamily="2" charset="-122"/>
                          <a:cs typeface="Arial" panose="020B0604020202020204" pitchFamily="34" charset="0"/>
                        </a:rPr>
                        <a:t>SP-220510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kumimoji="0" lang="en-US" sz="1400" b="0" i="0" u="none" strike="noStrike" kern="1200" cap="none" spc="0" normalizeH="0" baseline="0" dirty="0">
                          <a:ln>
                            <a:noFill/>
                          </a:ln>
                          <a:solidFill>
                            <a:prstClr val="black"/>
                          </a:solidFill>
                          <a:effectLst/>
                          <a:uLnTx/>
                          <a:uFillTx/>
                          <a:latin typeface="+mn-lt"/>
                          <a:ea typeface="DengXian" panose="02010600030101010101" pitchFamily="2" charset="-122"/>
                          <a:cs typeface="Arial" panose="020B0604020202020204" pitchFamily="34" charset="0"/>
                        </a:rPr>
                        <a:t>Rel-16 CRs on NRM enhancements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78418053"/>
                  </a:ext>
                </a:extLst>
              </a:tr>
              <a:tr h="317391">
                <a:tc>
                  <a:txBody>
                    <a:bodyPr/>
                    <a:lstStyle/>
                    <a:p>
                      <a:pPr algn="l" fontAlgn="t"/>
                      <a:r>
                        <a:rPr kumimoji="0" lang="en-US" sz="1400" b="0" i="0" u="none" strike="noStrike" kern="1200" cap="none" spc="0" normalizeH="0" baseline="0" dirty="0">
                          <a:ln>
                            <a:noFill/>
                          </a:ln>
                          <a:solidFill>
                            <a:prstClr val="black"/>
                          </a:solidFill>
                          <a:effectLst/>
                          <a:uLnTx/>
                          <a:uFillTx/>
                          <a:latin typeface="+mn-lt"/>
                          <a:ea typeface="DengXian" panose="02010600030101010101" pitchFamily="2" charset="-122"/>
                          <a:cs typeface="Arial" panose="020B0604020202020204" pitchFamily="34" charset="0"/>
                        </a:rPr>
                        <a:t>SP-220511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kumimoji="0" lang="en-US" sz="1400" b="0" i="0" u="none" strike="noStrike" kern="1200" cap="none" spc="0" normalizeH="0" baseline="0" dirty="0">
                          <a:ln>
                            <a:noFill/>
                          </a:ln>
                          <a:solidFill>
                            <a:prstClr val="black"/>
                          </a:solidFill>
                          <a:effectLst/>
                          <a:uLnTx/>
                          <a:uFillTx/>
                          <a:latin typeface="+mn-lt"/>
                          <a:ea typeface="DengXian" panose="02010600030101010101" pitchFamily="2" charset="-122"/>
                          <a:cs typeface="Arial" panose="020B0604020202020204" pitchFamily="34" charset="0"/>
                        </a:rPr>
                        <a:t>Rel-18 CRs on Additional NRM features phase 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93573597"/>
                  </a:ext>
                </a:extLst>
              </a:tr>
            </a:tbl>
          </a:graphicData>
        </a:graphic>
      </p:graphicFrame>
    </p:spTree>
    <p:extLst>
      <p:ext uri="{BB962C8B-B14F-4D97-AF65-F5344CB8AC3E}">
        <p14:creationId xmlns:p14="http://schemas.microsoft.com/office/powerpoint/2010/main" val="12172534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4287135193"/>
              </p:ext>
            </p:extLst>
          </p:nvPr>
        </p:nvGraphicFramePr>
        <p:xfrm>
          <a:off x="1215189" y="1398741"/>
          <a:ext cx="9955574" cy="4931836"/>
        </p:xfrm>
        <a:graphic>
          <a:graphicData uri="http://schemas.openxmlformats.org/drawingml/2006/table">
            <a:tbl>
              <a:tblPr/>
              <a:tblGrid>
                <a:gridCol w="1698052">
                  <a:extLst>
                    <a:ext uri="{9D8B030D-6E8A-4147-A177-3AD203B41FA5}">
                      <a16:colId xmlns:a16="http://schemas.microsoft.com/office/drawing/2014/main" val="20000"/>
                    </a:ext>
                  </a:extLst>
                </a:gridCol>
                <a:gridCol w="2812396">
                  <a:extLst>
                    <a:ext uri="{9D8B030D-6E8A-4147-A177-3AD203B41FA5}">
                      <a16:colId xmlns:a16="http://schemas.microsoft.com/office/drawing/2014/main" val="20001"/>
                    </a:ext>
                  </a:extLst>
                </a:gridCol>
                <a:gridCol w="1654750">
                  <a:extLst>
                    <a:ext uri="{9D8B030D-6E8A-4147-A177-3AD203B41FA5}">
                      <a16:colId xmlns:a16="http://schemas.microsoft.com/office/drawing/2014/main" val="20002"/>
                    </a:ext>
                  </a:extLst>
                </a:gridCol>
                <a:gridCol w="1217239">
                  <a:extLst>
                    <a:ext uri="{9D8B030D-6E8A-4147-A177-3AD203B41FA5}">
                      <a16:colId xmlns:a16="http://schemas.microsoft.com/office/drawing/2014/main" val="20003"/>
                    </a:ext>
                  </a:extLst>
                </a:gridCol>
                <a:gridCol w="1492305">
                  <a:extLst>
                    <a:ext uri="{9D8B030D-6E8A-4147-A177-3AD203B41FA5}">
                      <a16:colId xmlns:a16="http://schemas.microsoft.com/office/drawing/2014/main" val="20004"/>
                    </a:ext>
                  </a:extLst>
                </a:gridCol>
                <a:gridCol w="1080832">
                  <a:extLst>
                    <a:ext uri="{9D8B030D-6E8A-4147-A177-3AD203B41FA5}">
                      <a16:colId xmlns:a16="http://schemas.microsoft.com/office/drawing/2014/main" val="20005"/>
                    </a:ext>
                  </a:extLst>
                </a:gridCol>
              </a:tblGrid>
              <a:tr h="600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Host/</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Region  </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552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SA5#146bis</a:t>
                      </a:r>
                      <a:endPar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1" u="none" strike="noStrike" cap="none" normalizeH="0" baseline="0" dirty="0">
                          <a:ln>
                            <a:noFill/>
                          </a:ln>
                          <a:solidFill>
                            <a:schemeClr val="tx1"/>
                          </a:solidFill>
                          <a:effectLst/>
                          <a:latin typeface="Arial" panose="020B0604020202020204" pitchFamily="34" charset="0"/>
                          <a:ea typeface="+mn-ea"/>
                          <a:cs typeface="Arial" panose="020B0604020202020204" pitchFamily="34" charset="0"/>
                        </a:rPr>
                        <a:t>16-20 Jan 2023 TBC (potential ad-hoc)</a:t>
                      </a:r>
                      <a:endParaRPr kumimoji="0" lang="en-GB" altLang="zh-CN" sz="1800" b="0" i="1" u="none" strike="noStrike" cap="none" normalizeH="0" baseline="0" dirty="0">
                        <a:ln>
                          <a:noFill/>
                        </a:ln>
                        <a:solidFill>
                          <a:schemeClr val="tx1"/>
                        </a:solidFill>
                        <a:effectLst/>
                        <a:latin typeface="Arial" panose="020B0604020202020204" pitchFamily="34" charset="0"/>
                        <a:ea typeface="+mn-ea"/>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81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27 Feb – 3 Mar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EF3 TBC</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07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17-21 Apr 2023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N. Am. TBC</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042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22-26 May 2023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Asia TBC</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07645974"/>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21-25 Aug 2023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EF3 TBC</a:t>
                      </a:r>
                      <a:endPar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9-13 Oct 2023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b" latinLnBrk="0" hangingPunct="1">
                        <a:lnSpc>
                          <a:spcPct val="100000"/>
                        </a:lnSpc>
                        <a:spcBef>
                          <a:spcPts val="0"/>
                        </a:spcBef>
                        <a:spcAft>
                          <a:spcPts val="0"/>
                        </a:spcAft>
                        <a:buClrTx/>
                        <a:buSzTx/>
                        <a:buFontTx/>
                        <a:buNone/>
                        <a:tabLst/>
                        <a:defRPr/>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Asia TBC</a:t>
                      </a:r>
                    </a:p>
                    <a:p>
                      <a:pPr algn="ctr" fontAlgn="b"/>
                      <a:endParaRPr kumimoji="0" lang="en-GB"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13-17 Nov 2023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N. Am. TBC</a:t>
                      </a:r>
                      <a:endPar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21430683"/>
                  </a:ext>
                </a:extLst>
              </a:tr>
            </a:tbl>
          </a:graphicData>
        </a:graphic>
      </p:graphicFrame>
      <p:sp>
        <p:nvSpPr>
          <p:cNvPr id="44092" name="Rectangle 64"/>
          <p:cNvSpPr>
            <a:spLocks noGrp="1"/>
          </p:cNvSpPr>
          <p:nvPr>
            <p:ph type="title"/>
          </p:nvPr>
        </p:nvSpPr>
        <p:spPr>
          <a:xfrm>
            <a:off x="1920379" y="421303"/>
            <a:ext cx="6834188" cy="628650"/>
          </a:xfrm>
        </p:spPr>
        <p:txBody>
          <a:bodyPr/>
          <a:lstStyle/>
          <a:p>
            <a:r>
              <a:rPr lang="en-GB" dirty="0"/>
              <a:t>2023 meeting calendar</a:t>
            </a:r>
            <a:endParaRPr lang="en-GB" sz="3600" dirty="0"/>
          </a:p>
        </p:txBody>
      </p:sp>
    </p:spTree>
    <p:extLst>
      <p:ext uri="{BB962C8B-B14F-4D97-AF65-F5344CB8AC3E}">
        <p14:creationId xmlns:p14="http://schemas.microsoft.com/office/powerpoint/2010/main" val="1369512725"/>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7870" y="172313"/>
            <a:ext cx="9112251" cy="914400"/>
          </a:xfrm>
        </p:spPr>
        <p:txBody>
          <a:bodyPr/>
          <a:lstStyle/>
          <a:p>
            <a:r>
              <a:rPr lang="sv-SE" sz="3600" dirty="0"/>
              <a:t>OAM CRs (2)</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572377519"/>
              </p:ext>
            </p:extLst>
          </p:nvPr>
        </p:nvGraphicFramePr>
        <p:xfrm>
          <a:off x="1391538" y="1588783"/>
          <a:ext cx="8669869" cy="2255287"/>
        </p:xfrm>
        <a:graphic>
          <a:graphicData uri="http://schemas.openxmlformats.org/drawingml/2006/table">
            <a:tbl>
              <a:tblPr firstRow="1" bandRow="1">
                <a:tableStyleId>{5C22544A-7EE6-4342-B048-85BDC9FD1C3A}</a:tableStyleId>
              </a:tblPr>
              <a:tblGrid>
                <a:gridCol w="1458749">
                  <a:extLst>
                    <a:ext uri="{9D8B030D-6E8A-4147-A177-3AD203B41FA5}">
                      <a16:colId xmlns:a16="http://schemas.microsoft.com/office/drawing/2014/main" val="570476699"/>
                    </a:ext>
                  </a:extLst>
                </a:gridCol>
                <a:gridCol w="7211120">
                  <a:extLst>
                    <a:ext uri="{9D8B030D-6E8A-4147-A177-3AD203B41FA5}">
                      <a16:colId xmlns:a16="http://schemas.microsoft.com/office/drawing/2014/main" val="2618836924"/>
                    </a:ext>
                  </a:extLst>
                </a:gridCol>
              </a:tblGrid>
              <a:tr h="485507">
                <a:tc>
                  <a:txBody>
                    <a:bodyPr/>
                    <a:lstStyle/>
                    <a:p>
                      <a:pPr algn="ctr">
                        <a:spcAft>
                          <a:spcPts val="0"/>
                        </a:spcAf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Number</a:t>
                      </a:r>
                      <a:endParaRPr lang="sv-SE" sz="18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800" b="1" kern="1200" dirty="0" err="1">
                          <a:solidFill>
                            <a:schemeClr val="tx1"/>
                          </a:solidFill>
                          <a:effectLst/>
                          <a:latin typeface="+mn-lt"/>
                          <a:ea typeface="+mn-ea"/>
                          <a:cs typeface="+mn-cs"/>
                        </a:rPr>
                        <a:t>Title</a:t>
                      </a:r>
                      <a:endParaRPr lang="sv-SE" sz="18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355560">
                <a:tc>
                  <a:txBody>
                    <a:bodyPr/>
                    <a:lstStyle/>
                    <a:p>
                      <a:pPr algn="l" fontAlgn="t"/>
                      <a:r>
                        <a:rPr kumimoji="0" lang="en-US" sz="1400" b="0" i="0" u="none" strike="noStrike" kern="1200" cap="none" spc="0" normalizeH="0" baseline="0" dirty="0">
                          <a:ln>
                            <a:noFill/>
                          </a:ln>
                          <a:solidFill>
                            <a:prstClr val="black"/>
                          </a:solidFill>
                          <a:effectLst/>
                          <a:uLnTx/>
                          <a:uFillTx/>
                          <a:latin typeface="+mn-lt"/>
                          <a:ea typeface="DengXian" panose="02010600030101010101" pitchFamily="2" charset="-122"/>
                          <a:cs typeface="Arial" panose="020B0604020202020204" pitchFamily="34" charset="0"/>
                        </a:rPr>
                        <a:t>SP-220512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kumimoji="0" lang="en-US" sz="1400" b="0" i="0" u="none" strike="noStrike" kern="1200" cap="none" spc="0" normalizeH="0" baseline="0">
                          <a:ln>
                            <a:noFill/>
                          </a:ln>
                          <a:solidFill>
                            <a:prstClr val="black"/>
                          </a:solidFill>
                          <a:effectLst/>
                          <a:uLnTx/>
                          <a:uFillTx/>
                          <a:latin typeface="+mn-lt"/>
                          <a:ea typeface="DengXian" panose="02010600030101010101" pitchFamily="2" charset="-122"/>
                          <a:cs typeface="Arial" panose="020B0604020202020204" pitchFamily="34" charset="0"/>
                        </a:rPr>
                        <a:t>Rel-17 CRs on Enhancement of Handover Optimization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66955">
                <a:tc>
                  <a:txBody>
                    <a:bodyPr/>
                    <a:lstStyle/>
                    <a:p>
                      <a:pPr algn="l" fontAlgn="t"/>
                      <a:r>
                        <a:rPr kumimoji="0" lang="en-US" sz="1400" b="0" i="0" u="none" strike="noStrike" kern="1200" cap="none" spc="0" normalizeH="0" baseline="0" dirty="0">
                          <a:ln>
                            <a:noFill/>
                          </a:ln>
                          <a:solidFill>
                            <a:prstClr val="black"/>
                          </a:solidFill>
                          <a:effectLst/>
                          <a:uLnTx/>
                          <a:uFillTx/>
                          <a:latin typeface="+mn-lt"/>
                          <a:ea typeface="DengXian" panose="02010600030101010101" pitchFamily="2" charset="-122"/>
                          <a:cs typeface="Arial" panose="020B0604020202020204" pitchFamily="34" charset="0"/>
                        </a:rPr>
                        <a:t>SP-220513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kumimoji="0" lang="en-US" sz="1400" b="0" i="0" u="none" strike="noStrike" kern="1200" cap="none" spc="0" normalizeH="0" baseline="0">
                          <a:ln>
                            <a:noFill/>
                          </a:ln>
                          <a:solidFill>
                            <a:prstClr val="black"/>
                          </a:solidFill>
                          <a:effectLst/>
                          <a:uLnTx/>
                          <a:uFillTx/>
                          <a:latin typeface="+mn-lt"/>
                          <a:ea typeface="DengXian" panose="02010600030101010101" pitchFamily="2" charset="-122"/>
                          <a:cs typeface="Arial" panose="020B0604020202020204" pitchFamily="34" charset="0"/>
                        </a:rPr>
                        <a:t>Rel-17 CRs on Enhancements of 5G performance measurements and KPIs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80870">
                <a:tc>
                  <a:txBody>
                    <a:bodyPr/>
                    <a:lstStyle/>
                    <a:p>
                      <a:pPr algn="l" fontAlgn="t"/>
                      <a:r>
                        <a:rPr kumimoji="0" lang="en-US" sz="1400" b="0" i="0" u="none" strike="noStrike" kern="1200" cap="none" spc="0" normalizeH="0" baseline="0" dirty="0">
                          <a:ln>
                            <a:noFill/>
                          </a:ln>
                          <a:solidFill>
                            <a:prstClr val="black"/>
                          </a:solidFill>
                          <a:effectLst/>
                          <a:uLnTx/>
                          <a:uFillTx/>
                          <a:latin typeface="+mn-lt"/>
                          <a:ea typeface="DengXian" panose="02010600030101010101" pitchFamily="2" charset="-122"/>
                          <a:cs typeface="Arial" panose="020B0604020202020204" pitchFamily="34" charset="0"/>
                        </a:rPr>
                        <a:t>SP-220514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kumimoji="0" lang="en-US" sz="1400" b="0" i="0" u="none" strike="noStrike" kern="1200" cap="none" spc="0" normalizeH="0" baseline="0">
                          <a:ln>
                            <a:noFill/>
                          </a:ln>
                          <a:solidFill>
                            <a:prstClr val="black"/>
                          </a:solidFill>
                          <a:effectLst/>
                          <a:uLnTx/>
                          <a:uFillTx/>
                          <a:latin typeface="+mn-lt"/>
                          <a:ea typeface="DengXian" panose="02010600030101010101" pitchFamily="2" charset="-122"/>
                          <a:cs typeface="Arial" panose="020B0604020202020204" pitchFamily="34" charset="0"/>
                        </a:rPr>
                        <a:t>Rel-17 CRs on Enhancements of Management Data Analytics Service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30090">
                <a:tc>
                  <a:txBody>
                    <a:bodyPr/>
                    <a:lstStyle/>
                    <a:p>
                      <a:pPr algn="l" fontAlgn="t"/>
                      <a:r>
                        <a:rPr kumimoji="0" lang="en-US" sz="1400" b="0" i="0" u="none" strike="noStrike" kern="1200" cap="none" spc="0" normalizeH="0" baseline="0">
                          <a:ln>
                            <a:noFill/>
                          </a:ln>
                          <a:solidFill>
                            <a:prstClr val="black"/>
                          </a:solidFill>
                          <a:effectLst/>
                          <a:uLnTx/>
                          <a:uFillTx/>
                          <a:latin typeface="+mn-lt"/>
                          <a:ea typeface="DengXian" panose="02010600030101010101" pitchFamily="2" charset="-122"/>
                          <a:cs typeface="Arial" panose="020B0604020202020204" pitchFamily="34" charset="0"/>
                        </a:rPr>
                        <a:t>SP-220515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kumimoji="0" lang="en-US" sz="1400" b="0" i="0" u="none" strike="noStrike" kern="1200" cap="none" spc="0" normalizeH="0" baseline="0" dirty="0">
                          <a:ln>
                            <a:noFill/>
                          </a:ln>
                          <a:solidFill>
                            <a:prstClr val="black"/>
                          </a:solidFill>
                          <a:effectLst/>
                          <a:uLnTx/>
                          <a:uFillTx/>
                          <a:latin typeface="+mn-lt"/>
                          <a:ea typeface="DengXian" panose="02010600030101010101" pitchFamily="2" charset="-122"/>
                          <a:cs typeface="Arial" panose="020B0604020202020204" pitchFamily="34" charset="0"/>
                        </a:rPr>
                        <a:t>Rel-16 CRs on Enhancement of performance assurance for 5G networks including network slicing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36305">
                <a:tc>
                  <a:txBody>
                    <a:bodyPr/>
                    <a:lstStyle/>
                    <a:p>
                      <a:pPr algn="l" fontAlgn="t"/>
                      <a:r>
                        <a:rPr kumimoji="0" lang="en-US" sz="1400" b="0" i="0" u="none" strike="noStrike" kern="1200" cap="none" spc="0" normalizeH="0" baseline="0">
                          <a:ln>
                            <a:noFill/>
                          </a:ln>
                          <a:solidFill>
                            <a:prstClr val="black"/>
                          </a:solidFill>
                          <a:effectLst/>
                          <a:uLnTx/>
                          <a:uFillTx/>
                          <a:latin typeface="+mn-lt"/>
                          <a:ea typeface="DengXian" panose="02010600030101010101" pitchFamily="2" charset="-122"/>
                          <a:cs typeface="Arial" panose="020B0604020202020204" pitchFamily="34" charset="0"/>
                        </a:rPr>
                        <a:t>SP-220516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kumimoji="0" lang="en-US" sz="1400" b="0" i="0" u="none" strike="noStrike" kern="1200" cap="none" spc="0" normalizeH="0" baseline="0" dirty="0">
                          <a:ln>
                            <a:noFill/>
                          </a:ln>
                          <a:solidFill>
                            <a:prstClr val="black"/>
                          </a:solidFill>
                          <a:effectLst/>
                          <a:uLnTx/>
                          <a:uFillTx/>
                          <a:latin typeface="+mn-lt"/>
                          <a:ea typeface="DengXian" panose="02010600030101010101" pitchFamily="2" charset="-122"/>
                          <a:cs typeface="Arial" panose="020B0604020202020204" pitchFamily="34" charset="0"/>
                        </a:rPr>
                        <a:t>Rel-16 CRs on Management of MDT in 5G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10281079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10;&#10;Description automatically generated">
            <a:extLst>
              <a:ext uri="{FF2B5EF4-FFF2-40B4-BE49-F238E27FC236}">
                <a16:creationId xmlns:a16="http://schemas.microsoft.com/office/drawing/2014/main" id="{29242509-902F-4509-89A5-7995BD088F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7700" y="1614488"/>
            <a:ext cx="4156075" cy="2235200"/>
          </a:xfrm>
          <a:prstGeom prst="rect">
            <a:avLst/>
          </a:prstGeom>
        </p:spPr>
      </p:pic>
      <p:pic>
        <p:nvPicPr>
          <p:cNvPr id="8" name="Picture 7" descr="Graphical user interface, application&#10;&#10;Description automatically generated">
            <a:extLst>
              <a:ext uri="{FF2B5EF4-FFF2-40B4-BE49-F238E27FC236}">
                <a16:creationId xmlns:a16="http://schemas.microsoft.com/office/drawing/2014/main" id="{4BAA6175-17E8-442A-BF3D-44F72059C2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7700" y="3925888"/>
            <a:ext cx="4156075" cy="2198688"/>
          </a:xfrm>
          <a:prstGeom prst="rect">
            <a:avLst/>
          </a:prstGeom>
        </p:spPr>
      </p:pic>
      <p:pic>
        <p:nvPicPr>
          <p:cNvPr id="10" name="Picture 9" descr="A picture containing text, different, display, same&#10;&#10;Description automatically generated">
            <a:extLst>
              <a:ext uri="{FF2B5EF4-FFF2-40B4-BE49-F238E27FC236}">
                <a16:creationId xmlns:a16="http://schemas.microsoft.com/office/drawing/2014/main" id="{9DF59CD8-0B04-4738-A96B-1E2F59704CF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79975" y="1614488"/>
            <a:ext cx="6951663" cy="4510088"/>
          </a:xfrm>
          <a:prstGeom prst="rect">
            <a:avLst/>
          </a:prstGeom>
        </p:spPr>
      </p:pic>
      <p:sp>
        <p:nvSpPr>
          <p:cNvPr id="2" name="Title 1"/>
          <p:cNvSpPr>
            <a:spLocks noGrp="1"/>
          </p:cNvSpPr>
          <p:nvPr>
            <p:ph type="title"/>
          </p:nvPr>
        </p:nvSpPr>
        <p:spPr>
          <a:xfrm>
            <a:off x="652463" y="228600"/>
            <a:ext cx="9102725" cy="1143000"/>
          </a:xfrm>
        </p:spPr>
        <p:txBody>
          <a:bodyPr wrap="square" anchor="ctr">
            <a:normAutofit/>
          </a:bodyPr>
          <a:lstStyle/>
          <a:p>
            <a:r>
              <a:rPr lang="sv-SE" err="1"/>
              <a:t>Thank</a:t>
            </a:r>
            <a:r>
              <a:rPr lang="sv-SE"/>
              <a:t> </a:t>
            </a:r>
            <a:r>
              <a:rPr lang="sv-SE" err="1"/>
              <a:t>you</a:t>
            </a:r>
            <a:r>
              <a:rPr lang="sv-SE"/>
              <a:t>!</a:t>
            </a:r>
          </a:p>
        </p:txBody>
      </p:sp>
    </p:spTree>
    <p:extLst>
      <p:ext uri="{BB962C8B-B14F-4D97-AF65-F5344CB8AC3E}">
        <p14:creationId xmlns:p14="http://schemas.microsoft.com/office/powerpoint/2010/main" val="1195480555"/>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E62A4-B345-417F-BFA3-BE66644DE753}"/>
              </a:ext>
            </a:extLst>
          </p:cNvPr>
          <p:cNvSpPr>
            <a:spLocks noGrp="1"/>
          </p:cNvSpPr>
          <p:nvPr>
            <p:ph type="title"/>
          </p:nvPr>
        </p:nvSpPr>
        <p:spPr>
          <a:xfrm>
            <a:off x="700589" y="292768"/>
            <a:ext cx="9102725" cy="1143000"/>
          </a:xfrm>
        </p:spPr>
        <p:txBody>
          <a:bodyPr/>
          <a:lstStyle/>
          <a:p>
            <a:r>
              <a:rPr lang="fr-FR" dirty="0"/>
              <a:t>E-meeting process</a:t>
            </a:r>
          </a:p>
        </p:txBody>
      </p:sp>
      <p:sp>
        <p:nvSpPr>
          <p:cNvPr id="3" name="Content Placeholder 2">
            <a:extLst>
              <a:ext uri="{FF2B5EF4-FFF2-40B4-BE49-F238E27FC236}">
                <a16:creationId xmlns:a16="http://schemas.microsoft.com/office/drawing/2014/main" id="{FA1849AD-0E05-4A08-BB9D-CB91E5D72FFB}"/>
              </a:ext>
            </a:extLst>
          </p:cNvPr>
          <p:cNvSpPr>
            <a:spLocks noGrp="1"/>
          </p:cNvSpPr>
          <p:nvPr>
            <p:ph idx="1"/>
          </p:nvPr>
        </p:nvSpPr>
        <p:spPr>
          <a:xfrm>
            <a:off x="1238485" y="2437327"/>
            <a:ext cx="9715030" cy="1983346"/>
          </a:xfrm>
        </p:spPr>
        <p:txBody>
          <a:bodyPr/>
          <a:lstStyle/>
          <a:p>
            <a:r>
              <a:rPr lang="sv-SE" sz="2000" dirty="0"/>
              <a:t>Latest version described and agreed in S5-223002</a:t>
            </a:r>
          </a:p>
          <a:p>
            <a:r>
              <a:rPr lang="sv-SE" sz="2000" dirty="0"/>
              <a:t>Stable - Based on experiences from over one year of e-meetings – but still some fine-tuning improvements made at each meeting </a:t>
            </a:r>
          </a:p>
          <a:p>
            <a:endParaRPr lang="en-US" sz="2000" dirty="0"/>
          </a:p>
          <a:p>
            <a:pPr marL="0" indent="0">
              <a:buNone/>
            </a:pPr>
            <a:endParaRPr lang="sv-SE" sz="2000" dirty="0">
              <a:solidFill>
                <a:srgbClr val="FF0000"/>
              </a:solidFill>
            </a:endParaRPr>
          </a:p>
        </p:txBody>
      </p:sp>
    </p:spTree>
    <p:extLst>
      <p:ext uri="{BB962C8B-B14F-4D97-AF65-F5344CB8AC3E}">
        <p14:creationId xmlns:p14="http://schemas.microsoft.com/office/powerpoint/2010/main" val="2795310601"/>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E62A4-B345-417F-BFA3-BE66644DE753}"/>
              </a:ext>
            </a:extLst>
          </p:cNvPr>
          <p:cNvSpPr>
            <a:spLocks noGrp="1"/>
          </p:cNvSpPr>
          <p:nvPr>
            <p:ph type="title"/>
          </p:nvPr>
        </p:nvSpPr>
        <p:spPr>
          <a:xfrm>
            <a:off x="700589" y="292768"/>
            <a:ext cx="9102725" cy="1143000"/>
          </a:xfrm>
        </p:spPr>
        <p:txBody>
          <a:bodyPr/>
          <a:lstStyle/>
          <a:p>
            <a:r>
              <a:rPr lang="fr-FR" dirty="0"/>
              <a:t>Inclusive </a:t>
            </a:r>
            <a:r>
              <a:rPr lang="fr-FR" dirty="0" err="1"/>
              <a:t>language</a:t>
            </a:r>
            <a:r>
              <a:rPr lang="fr-FR" dirty="0"/>
              <a:t> </a:t>
            </a:r>
            <a:r>
              <a:rPr lang="fr-FR" dirty="0" err="1"/>
              <a:t>review</a:t>
            </a:r>
            <a:endParaRPr lang="fr-FR" dirty="0"/>
          </a:p>
        </p:txBody>
      </p:sp>
      <p:sp>
        <p:nvSpPr>
          <p:cNvPr id="3" name="Content Placeholder 2">
            <a:extLst>
              <a:ext uri="{FF2B5EF4-FFF2-40B4-BE49-F238E27FC236}">
                <a16:creationId xmlns:a16="http://schemas.microsoft.com/office/drawing/2014/main" id="{FA1849AD-0E05-4A08-BB9D-CB91E5D72FFB}"/>
              </a:ext>
            </a:extLst>
          </p:cNvPr>
          <p:cNvSpPr>
            <a:spLocks noGrp="1"/>
          </p:cNvSpPr>
          <p:nvPr>
            <p:ph idx="1"/>
          </p:nvPr>
        </p:nvSpPr>
        <p:spPr>
          <a:xfrm>
            <a:off x="1238485" y="2166730"/>
            <a:ext cx="9715030" cy="4014614"/>
          </a:xfrm>
        </p:spPr>
        <p:txBody>
          <a:bodyPr/>
          <a:lstStyle/>
          <a:p>
            <a:r>
              <a:rPr lang="en-GB" sz="2000" dirty="0">
                <a:latin typeface="Calibri" panose="020F0502020204030204" pitchFamily="34" charset="0"/>
              </a:rPr>
              <a:t>Final review made after MCC “automatic upgrade” to Rel-17 – resulting in 7 non-inclusive correction CRs in </a:t>
            </a:r>
            <a:r>
              <a:rPr lang="en-US" altLang="zh-CN" sz="2000" dirty="0">
                <a:latin typeface="+mn-lt"/>
              </a:rPr>
              <a:t>SP-220593</a:t>
            </a:r>
            <a:r>
              <a:rPr lang="en-GB" sz="2000" dirty="0">
                <a:latin typeface="Calibri" panose="020F0502020204030204" pitchFamily="34" charset="0"/>
              </a:rPr>
              <a:t> agreed on the following TSs: </a:t>
            </a:r>
            <a:r>
              <a:rPr lang="en-US" altLang="zh-CN" sz="2000" b="1" dirty="0">
                <a:latin typeface="+mn-lt"/>
              </a:rPr>
              <a:t>32.592, 28.313, 28.658, 28.659, 32.406, 32.452, 32.511.</a:t>
            </a:r>
          </a:p>
          <a:p>
            <a:r>
              <a:rPr lang="en-US" sz="2000" dirty="0"/>
              <a:t>By approving the above CRs, the Inclusive language review is completed for SA5.</a:t>
            </a:r>
          </a:p>
          <a:p>
            <a:pPr lvl="1"/>
            <a:endParaRPr lang="en-US" sz="1500" dirty="0"/>
          </a:p>
          <a:p>
            <a:pPr lvl="1"/>
            <a:endParaRPr lang="en-US" sz="1500" dirty="0"/>
          </a:p>
          <a:p>
            <a:pPr marL="0" indent="0">
              <a:buNone/>
            </a:pPr>
            <a:endParaRPr lang="sv-SE" sz="2000" dirty="0">
              <a:solidFill>
                <a:srgbClr val="FF0000"/>
              </a:solidFill>
            </a:endParaRPr>
          </a:p>
        </p:txBody>
      </p:sp>
    </p:spTree>
    <p:extLst>
      <p:ext uri="{BB962C8B-B14F-4D97-AF65-F5344CB8AC3E}">
        <p14:creationId xmlns:p14="http://schemas.microsoft.com/office/powerpoint/2010/main" val="3946442031"/>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E62A4-B345-417F-BFA3-BE66644DE753}"/>
              </a:ext>
            </a:extLst>
          </p:cNvPr>
          <p:cNvSpPr>
            <a:spLocks noGrp="1"/>
          </p:cNvSpPr>
          <p:nvPr>
            <p:ph type="title"/>
          </p:nvPr>
        </p:nvSpPr>
        <p:spPr>
          <a:xfrm>
            <a:off x="700589" y="292768"/>
            <a:ext cx="9102725" cy="1143000"/>
          </a:xfrm>
        </p:spPr>
        <p:txBody>
          <a:bodyPr/>
          <a:lstStyle/>
          <a:p>
            <a:r>
              <a:rPr lang="fr-FR" dirty="0"/>
              <a:t>OpenAPI </a:t>
            </a:r>
            <a:r>
              <a:rPr lang="fr-FR" dirty="0" err="1"/>
              <a:t>Task</a:t>
            </a:r>
            <a:r>
              <a:rPr lang="fr-FR" dirty="0"/>
              <a:t> Force</a:t>
            </a:r>
          </a:p>
        </p:txBody>
      </p:sp>
      <p:sp>
        <p:nvSpPr>
          <p:cNvPr id="3" name="Content Placeholder 2">
            <a:extLst>
              <a:ext uri="{FF2B5EF4-FFF2-40B4-BE49-F238E27FC236}">
                <a16:creationId xmlns:a16="http://schemas.microsoft.com/office/drawing/2014/main" id="{FA1849AD-0E05-4A08-BB9D-CB91E5D72FFB}"/>
              </a:ext>
            </a:extLst>
          </p:cNvPr>
          <p:cNvSpPr>
            <a:spLocks noGrp="1"/>
          </p:cNvSpPr>
          <p:nvPr>
            <p:ph idx="1"/>
          </p:nvPr>
        </p:nvSpPr>
        <p:spPr>
          <a:xfrm>
            <a:off x="974005" y="1421693"/>
            <a:ext cx="9618405" cy="4014614"/>
          </a:xfrm>
        </p:spPr>
        <p:txBody>
          <a:bodyPr/>
          <a:lstStyle/>
          <a:p>
            <a:r>
              <a:rPr lang="en-GB" sz="2000" dirty="0">
                <a:latin typeface="Calibri" panose="020F0502020204030204" pitchFamily="34" charset="0"/>
              </a:rPr>
              <a:t>After a series of very constructive calls and email exchanges within SA5 and with the OpenAPI Task Force, at an SA5 call the 8 March it was agreed to accept the latest CT compromise proposal for way forward, with some additional clarification proposals from SA5 and the more detailed process for how to realise it to be defined after SA#95-e.</a:t>
            </a:r>
          </a:p>
          <a:p>
            <a:r>
              <a:rPr lang="en-GB" sz="2000" dirty="0">
                <a:latin typeface="Calibri" panose="020F0502020204030204" pitchFamily="34" charset="0"/>
              </a:rPr>
              <a:t>Main aspects of the proposal:</a:t>
            </a:r>
          </a:p>
          <a:p>
            <a:pPr lvl="1"/>
            <a:r>
              <a:rPr lang="en-GB" sz="1600" dirty="0"/>
              <a:t>After every SA plenary, </a:t>
            </a:r>
            <a:r>
              <a:rPr lang="en-US" sz="1600" dirty="0"/>
              <a:t>all OpenAPI files for the stable branches (one per release) shall be copied to the existing </a:t>
            </a:r>
            <a:r>
              <a:rPr lang="en-US" sz="1600" u="sng" dirty="0">
                <a:hlinkClick r:id="rId2"/>
              </a:rPr>
              <a:t>5G_APIs</a:t>
            </a:r>
            <a:r>
              <a:rPr lang="en-US" sz="1600" dirty="0"/>
              <a:t> repository. </a:t>
            </a:r>
          </a:p>
          <a:p>
            <a:pPr lvl="1"/>
            <a:r>
              <a:rPr lang="en-GB" sz="1600" dirty="0"/>
              <a:t>SA5 can continue working “as before” in its local Forge repositories.</a:t>
            </a:r>
          </a:p>
          <a:p>
            <a:pPr lvl="1"/>
            <a:r>
              <a:rPr lang="en-US" sz="1600" dirty="0"/>
              <a:t>Cross-referencing of data types between TSs need to use the current method with relative references described in TS 29.501; i.e., all files are assumed to be residing on a flat directory/URI structure.</a:t>
            </a:r>
            <a:endParaRPr lang="en-GB" sz="1600" dirty="0"/>
          </a:p>
          <a:p>
            <a:r>
              <a:rPr lang="en-GB" sz="2000" dirty="0">
                <a:latin typeface="Calibri" panose="020F0502020204030204" pitchFamily="34" charset="0"/>
              </a:rPr>
              <a:t>The implementation of the agreed proposal has been very successful and we now have a working process in place – thanks to all leaders and experts in CT and SA5 making this possible!</a:t>
            </a:r>
          </a:p>
          <a:p>
            <a:endParaRPr lang="en-US" sz="1600" dirty="0"/>
          </a:p>
          <a:p>
            <a:pPr lvl="1"/>
            <a:endParaRPr lang="en-US" sz="1500" dirty="0"/>
          </a:p>
          <a:p>
            <a:pPr marL="609600" lvl="1" indent="0">
              <a:buNone/>
            </a:pPr>
            <a:endParaRPr lang="en-US" sz="1500" dirty="0"/>
          </a:p>
          <a:p>
            <a:pPr marL="0" indent="0">
              <a:buNone/>
            </a:pPr>
            <a:endParaRPr lang="sv-SE" sz="2000" dirty="0">
              <a:solidFill>
                <a:srgbClr val="FF0000"/>
              </a:solidFill>
            </a:endParaRPr>
          </a:p>
        </p:txBody>
      </p:sp>
    </p:spTree>
    <p:extLst>
      <p:ext uri="{BB962C8B-B14F-4D97-AF65-F5344CB8AC3E}">
        <p14:creationId xmlns:p14="http://schemas.microsoft.com/office/powerpoint/2010/main" val="3314069002"/>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8C1BF-313B-4838-85C8-7573D7717EE7}"/>
              </a:ext>
            </a:extLst>
          </p:cNvPr>
          <p:cNvSpPr>
            <a:spLocks noGrp="1"/>
          </p:cNvSpPr>
          <p:nvPr>
            <p:ph type="title"/>
          </p:nvPr>
        </p:nvSpPr>
        <p:spPr>
          <a:xfrm>
            <a:off x="1206001" y="2454388"/>
            <a:ext cx="9102725" cy="1143000"/>
          </a:xfrm>
        </p:spPr>
        <p:txBody>
          <a:bodyPr/>
          <a:lstStyle/>
          <a:p>
            <a:r>
              <a:rPr lang="sv-SE" dirty="0"/>
              <a:t>OAM WIs/SIs</a:t>
            </a:r>
            <a:endParaRPr lang="en-GB" dirty="0"/>
          </a:p>
        </p:txBody>
      </p:sp>
    </p:spTree>
    <p:extLst>
      <p:ext uri="{BB962C8B-B14F-4D97-AF65-F5344CB8AC3E}">
        <p14:creationId xmlns:p14="http://schemas.microsoft.com/office/powerpoint/2010/main" val="2906584898"/>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New/Revised OAM WID/SIDs</a:t>
            </a:r>
          </a:p>
        </p:txBody>
      </p:sp>
      <p:graphicFrame>
        <p:nvGraphicFramePr>
          <p:cNvPr id="3" name="表格 2"/>
          <p:cNvGraphicFramePr>
            <a:graphicFrameLocks noGrp="1"/>
          </p:cNvGraphicFramePr>
          <p:nvPr>
            <p:extLst>
              <p:ext uri="{D42A27DB-BD31-4B8C-83A1-F6EECF244321}">
                <p14:modId xmlns:p14="http://schemas.microsoft.com/office/powerpoint/2010/main" val="1464814937"/>
              </p:ext>
            </p:extLst>
          </p:nvPr>
        </p:nvGraphicFramePr>
        <p:xfrm>
          <a:off x="573206" y="1606780"/>
          <a:ext cx="9253182" cy="1584266"/>
        </p:xfrm>
        <a:graphic>
          <a:graphicData uri="http://schemas.openxmlformats.org/drawingml/2006/table">
            <a:tbl>
              <a:tblPr/>
              <a:tblGrid>
                <a:gridCol w="1813360">
                  <a:extLst>
                    <a:ext uri="{9D8B030D-6E8A-4147-A177-3AD203B41FA5}">
                      <a16:colId xmlns:a16="http://schemas.microsoft.com/office/drawing/2014/main" val="20000"/>
                    </a:ext>
                  </a:extLst>
                </a:gridCol>
                <a:gridCol w="7439822">
                  <a:extLst>
                    <a:ext uri="{9D8B030D-6E8A-4147-A177-3AD203B41FA5}">
                      <a16:colId xmlns:a16="http://schemas.microsoft.com/office/drawing/2014/main" val="20003"/>
                    </a:ext>
                  </a:extLst>
                </a:gridCol>
              </a:tblGrid>
              <a:tr h="41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err="1">
                          <a:ln>
                            <a:noFill/>
                          </a:ln>
                          <a:solidFill>
                            <a:schemeClr val="tx1"/>
                          </a:solidFill>
                          <a:effectLst/>
                          <a:latin typeface="+mn-lt"/>
                          <a:ea typeface="宋体" pitchFamily="2" charset="-122"/>
                          <a:cs typeface="Arial" charset="0"/>
                        </a:rPr>
                        <a:t>Tdoc</a:t>
                      </a:r>
                      <a:endParaRPr kumimoji="0" lang="en-GB" altLang="zh-CN" sz="1200" b="1" i="0" u="none" strike="noStrike" cap="none" normalizeH="0" baseline="0" dirty="0">
                        <a:ln>
                          <a:noFill/>
                        </a:ln>
                        <a:solidFill>
                          <a:schemeClr val="tx1"/>
                        </a:solidFill>
                        <a:effectLst/>
                        <a:latin typeface="+mn-lt"/>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292157">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tx1"/>
                          </a:solidFill>
                          <a:effectLst/>
                          <a:latin typeface="+mn-lt"/>
                          <a:ea typeface="+mn-ea"/>
                          <a:cs typeface="Arial" panose="020B0604020202020204" pitchFamily="34" charset="0"/>
                        </a:rPr>
                        <a:t>SP-220487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kern="1200" dirty="0">
                          <a:solidFill>
                            <a:schemeClr val="tx1"/>
                          </a:solidFill>
                          <a:effectLst/>
                          <a:latin typeface="+mn-lt"/>
                          <a:ea typeface="+mn-ea"/>
                          <a:cs typeface="Arial" panose="020B0604020202020204" pitchFamily="34" charset="0"/>
                        </a:rPr>
                        <a:t>Revised SID Study on enhancement of management of non-public networks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92157">
                <a:tc>
                  <a:txBody>
                    <a:bodyPr/>
                    <a:lstStyle/>
                    <a:p>
                      <a:pPr algn="l" fontAlgn="t"/>
                      <a:r>
                        <a:rPr lang="en-US" altLang="zh-CN" sz="1400" dirty="0">
                          <a:effectLst/>
                          <a:latin typeface="+mn-lt"/>
                          <a:cs typeface="Arial" panose="020B0604020202020204" pitchFamily="34" charset="0"/>
                        </a:rPr>
                        <a:t>SP-220488</a:t>
                      </a:r>
                      <a:endParaRPr lang="en-US" sz="1400" b="0" i="0" u="none" strike="noStrike" dirty="0">
                        <a:solidFill>
                          <a:srgbClr val="000000"/>
                        </a:solidFill>
                        <a:effectLst/>
                        <a:latin typeface="+mn-lt"/>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mn-lt"/>
                          <a:cs typeface="Arial" panose="020B0604020202020204" pitchFamily="34" charset="0"/>
                        </a:rPr>
                        <a:t>New SID Study on measurement data collection to support RAN intelligence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52122082"/>
                  </a:ext>
                </a:extLst>
              </a:tr>
              <a:tr h="292157">
                <a:tc>
                  <a:txBody>
                    <a:bodyPr/>
                    <a:lstStyle/>
                    <a:p>
                      <a:pPr algn="l" fontAlgn="t"/>
                      <a:r>
                        <a:rPr lang="en-US" altLang="zh-CN" sz="1400" dirty="0">
                          <a:effectLst/>
                          <a:latin typeface="+mn-lt"/>
                          <a:cs typeface="Arial" panose="020B0604020202020204" pitchFamily="34" charset="0"/>
                        </a:rPr>
                        <a:t>SP-220489</a:t>
                      </a:r>
                      <a:endParaRPr lang="en-US" sz="1400" b="0" i="0" u="none" strike="noStrike" dirty="0">
                        <a:solidFill>
                          <a:srgbClr val="000000"/>
                        </a:solidFill>
                        <a:effectLst/>
                        <a:latin typeface="+mn-lt"/>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mn-lt"/>
                          <a:cs typeface="Arial" panose="020B0604020202020204" pitchFamily="34" charset="0"/>
                        </a:rPr>
                        <a:t>New WID on enhancements of 5G performance measurements and KPIs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96727797"/>
                  </a:ext>
                </a:extLst>
              </a:tr>
              <a:tr h="292157">
                <a:tc>
                  <a:txBody>
                    <a:bodyPr/>
                    <a:lstStyle/>
                    <a:p>
                      <a:pPr algn="l" fontAlgn="t"/>
                      <a:r>
                        <a:rPr lang="en-US" altLang="zh-CN" sz="1400" dirty="0">
                          <a:effectLst/>
                          <a:latin typeface="+mn-lt"/>
                          <a:cs typeface="Arial" panose="020B0604020202020204" pitchFamily="34" charset="0"/>
                        </a:rPr>
                        <a:t>SP-220490</a:t>
                      </a:r>
                      <a:endParaRPr lang="en-US" sz="1400" b="0" i="0" u="none" strike="noStrike" dirty="0">
                        <a:solidFill>
                          <a:srgbClr val="000000"/>
                        </a:solidFill>
                        <a:effectLst/>
                        <a:latin typeface="+mn-lt"/>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mn-lt"/>
                          <a:cs typeface="Arial" panose="020B0604020202020204" pitchFamily="34" charset="0"/>
                        </a:rPr>
                        <a:t>New SID on Management Aspects of IoT NTN Enhancements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71375512"/>
                  </a:ext>
                </a:extLst>
              </a:tr>
            </a:tbl>
          </a:graphicData>
        </a:graphic>
      </p:graphicFrame>
      <p:sp>
        <p:nvSpPr>
          <p:cNvPr id="4" name="矩形 5">
            <a:extLst>
              <a:ext uri="{FF2B5EF4-FFF2-40B4-BE49-F238E27FC236}">
                <a16:creationId xmlns:a16="http://schemas.microsoft.com/office/drawing/2014/main" id="{6F2626B4-E3A8-44E8-8B6F-1ECBBA2D61DD}"/>
              </a:ext>
            </a:extLst>
          </p:cNvPr>
          <p:cNvSpPr/>
          <p:nvPr/>
        </p:nvSpPr>
        <p:spPr>
          <a:xfrm>
            <a:off x="474613" y="4029333"/>
            <a:ext cx="5121825" cy="954107"/>
          </a:xfrm>
          <a:prstGeom prst="rect">
            <a:avLst/>
          </a:prstGeom>
        </p:spPr>
        <p:txBody>
          <a:bodyPr wrap="square">
            <a:spAutoFit/>
          </a:bodyPr>
          <a:lstStyle/>
          <a:p>
            <a:pPr defTabSz="1219170" eaLnBrk="1" fontAlgn="auto" hangingPunct="1">
              <a:spcBef>
                <a:spcPts val="0"/>
              </a:spcBef>
              <a:spcAft>
                <a:spcPts val="0"/>
              </a:spcAft>
              <a:defRPr/>
            </a:pPr>
            <a:r>
              <a:rPr lang="en-US" altLang="zh-CN" sz="1400" b="1" dirty="0">
                <a:solidFill>
                  <a:prstClr val="black"/>
                </a:solidFill>
                <a:latin typeface="+mn-lt"/>
                <a:cs typeface="Arial" charset="0"/>
              </a:rPr>
              <a:t>The following Rel-17 WI are agreed to postpone to Rel-18</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400" b="1" dirty="0" err="1">
                <a:solidFill>
                  <a:prstClr val="black"/>
                </a:solidFill>
                <a:latin typeface="+mn-lt"/>
                <a:cs typeface="Arial" charset="0"/>
              </a:rPr>
              <a:t>eQoE</a:t>
            </a:r>
            <a:r>
              <a:rPr lang="en-US" altLang="zh-CN" sz="1400" b="1" dirty="0">
                <a:solidFill>
                  <a:prstClr val="black"/>
                </a:solidFill>
                <a:latin typeface="+mn-lt"/>
                <a:cs typeface="Arial" charset="0"/>
              </a:rPr>
              <a:t>: </a:t>
            </a:r>
            <a:r>
              <a:rPr lang="en-US" altLang="zh-CN" sz="1400" dirty="0">
                <a:latin typeface="+mn-lt"/>
              </a:rPr>
              <a:t>Enhancement of </a:t>
            </a:r>
            <a:r>
              <a:rPr lang="en-US" altLang="zh-CN" sz="1400" dirty="0" err="1">
                <a:latin typeface="+mn-lt"/>
              </a:rPr>
              <a:t>QoE</a:t>
            </a:r>
            <a:r>
              <a:rPr lang="en-US" altLang="zh-CN" sz="1400" dirty="0">
                <a:latin typeface="+mn-lt"/>
              </a:rPr>
              <a:t> Measurement Collection</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400" b="1" dirty="0">
                <a:latin typeface="+mn-lt"/>
              </a:rPr>
              <a:t>MSAC:</a:t>
            </a:r>
            <a:r>
              <a:rPr lang="en-US" altLang="zh-CN" sz="1400" dirty="0">
                <a:latin typeface="+mn-lt"/>
              </a:rPr>
              <a:t> Access control for management service</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400" b="1" dirty="0" err="1">
                <a:latin typeface="+mn-lt"/>
              </a:rPr>
              <a:t>eNETSLICE_PRO</a:t>
            </a:r>
            <a:r>
              <a:rPr lang="en-US" altLang="zh-CN" sz="1400" b="1" dirty="0">
                <a:latin typeface="+mn-lt"/>
              </a:rPr>
              <a:t>: </a:t>
            </a:r>
            <a:r>
              <a:rPr lang="en-US" altLang="zh-CN" sz="1400" dirty="0">
                <a:latin typeface="+mn-lt"/>
              </a:rPr>
              <a:t>Network slice provisioning enhancement</a:t>
            </a:r>
            <a:endParaRPr lang="en-US" altLang="zh-CN" sz="1400" dirty="0">
              <a:solidFill>
                <a:prstClr val="black"/>
              </a:solidFill>
              <a:latin typeface="+mn-lt"/>
              <a:cs typeface="Arial" charset="0"/>
            </a:endParaRPr>
          </a:p>
        </p:txBody>
      </p:sp>
    </p:spTree>
    <p:extLst>
      <p:ext uri="{BB962C8B-B14F-4D97-AF65-F5344CB8AC3E}">
        <p14:creationId xmlns:p14="http://schemas.microsoft.com/office/powerpoint/2010/main" val="1497942970"/>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8EFD60F-3529-4261-B094-766615A3369C}">
  <ds:schemaRefs>
    <ds:schemaRef ds:uri="http://schemas.microsoft.com/sharepoint/v3/contenttype/forms"/>
  </ds:schemaRefs>
</ds:datastoreItem>
</file>

<file path=customXml/itemProps2.xml><?xml version="1.0" encoding="utf-8"?>
<ds:datastoreItem xmlns:ds="http://schemas.openxmlformats.org/officeDocument/2006/customXml" ds:itemID="{613C568A-0C46-4592-BB68-CDB41342D77A}">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CA0C5451-E459-4FFF-ABEC-04BA6559BC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70311</TotalTime>
  <Words>7262</Words>
  <Application>Microsoft Office PowerPoint</Application>
  <PresentationFormat>Widescreen</PresentationFormat>
  <Paragraphs>1438</Paragraphs>
  <Slides>41</Slides>
  <Notes>10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41</vt:i4>
      </vt:variant>
    </vt:vector>
  </HeadingPairs>
  <TitlesOfParts>
    <vt:vector size="48" baseType="lpstr">
      <vt:lpstr>Microsoft YaHei</vt:lpstr>
      <vt:lpstr>Arial</vt:lpstr>
      <vt:lpstr>Arial </vt:lpstr>
      <vt:lpstr>Calibri</vt:lpstr>
      <vt:lpstr>Times New Roman</vt:lpstr>
      <vt:lpstr>Wingdings</vt:lpstr>
      <vt:lpstr>Office Theme</vt:lpstr>
      <vt:lpstr>    SA5 Status Report to SA#96  Charging Management (CH) Operation, Administration, Maintenance &amp; Provisioning (OAM&amp;P)  </vt:lpstr>
      <vt:lpstr>SA5 leadership</vt:lpstr>
      <vt:lpstr>2022 meeting calendar</vt:lpstr>
      <vt:lpstr>2023 meeting calendar</vt:lpstr>
      <vt:lpstr>E-meeting process</vt:lpstr>
      <vt:lpstr>Inclusive language review</vt:lpstr>
      <vt:lpstr>OpenAPI Task Force</vt:lpstr>
      <vt:lpstr>OAM WIs/SIs</vt:lpstr>
      <vt:lpstr>PowerPoint Presentation</vt:lpstr>
      <vt:lpstr>Overview of Rel-17 SA5 OAM WIs/SIs</vt:lpstr>
      <vt:lpstr>Overview of Rel-18 SA5 OAM ongoing WIs/SIs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OAM TRs / TSs to SA#96 </vt:lpstr>
      <vt:lpstr>Charging (CH) WIs/SIs</vt:lpstr>
      <vt:lpstr>PowerPoint Presentation</vt:lpstr>
      <vt:lpstr>Summary of ongoing CH WIs/SIs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OAM CRs (1)</vt:lpstr>
      <vt:lpstr>OAM CRs (2)</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Thomas Tovinger</cp:lastModifiedBy>
  <cp:revision>374</cp:revision>
  <dcterms:created xsi:type="dcterms:W3CDTF">2019-03-13T01:38:36Z</dcterms:created>
  <dcterms:modified xsi:type="dcterms:W3CDTF">2022-06-01T20:32:20Z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(3)j5DyKr/9ztn2R3WhsbN2tKLwFsa7oHYXQVnp0tIZ/+0Hze0xIfyIprhkhhCA6/mLnwNF+9Ol
fB76OGGHaQsn4AtAra4o5hGlBf9SGcByym32dnNr8lTDugm9pcwSVqzVLW5t0oMSZcVdHbal
Bljy71TdMU67HjwQgF+NEZfTRH++lwzg/mElTNDOLZ0ccAJYay5QRiY4nTazwaNilIC6gWk4
+Tttt4q5J/KMLVGMrH</vt:lpwstr>
  </property>
  <property fmtid="{D5CDD505-2E9C-101B-9397-08002B2CF9AE}" pid="4" name="_2015_ms_pID_7253431">
    <vt:lpwstr>Ma2CcSAAA8Gnp4sZzsPs6puQz/kEo+IBvY1p+sfE8x0HrVm8jNjr6r
4rSETsFQHBkojDKwboIHtrf6OTxksvbHuFIYnWeemj8/3gVA3AQAOTIYKwgcsZRLkK2o3lYL
HD5/yJSH9MahXmEBP1ZdBAjjuWYmlxpu51eXsWGcXOIaVo+iAE6BJPrAt2KEIUF9pYMR2IWE
y0c10tiUADp3sKbpLKeEREOuxy0Z41x8HsY7</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1574815908</vt:lpwstr>
  </property>
  <property fmtid="{D5CDD505-2E9C-101B-9397-08002B2CF9AE}" pid="9" name="_2015_ms_pID_7253432">
    <vt:lpwstr>rSMWCN/yLONsXB4oX7szqmo=</vt:lpwstr>
  </property>
</Properties>
</file>